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1616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085"/>
    <p:restoredTop sz="94586"/>
  </p:normalViewPr>
  <p:slideViewPr>
    <p:cSldViewPr showGuides="1">
      <p:cViewPr>
        <p:scale>
          <a:sx n="108" d="100"/>
          <a:sy n="108" d="100"/>
        </p:scale>
        <p:origin x="7552" y="60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F27BC32-2995-BC08-1477-A2D68A264CC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9B90557-1953-500F-BFC0-A1E7717097E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BD06B01E-5E95-8081-CCE7-B672156F79F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41550" y="685800"/>
            <a:ext cx="23749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FE546AE-6BF3-ECF8-3ED3-FE78603F80D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2E04232-89FC-17A2-1FA3-C1F31172C4D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D499651-6F85-6220-00E3-2660079D93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0E97FE-AC6F-824A-AA40-4411E7F5AD95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-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-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-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E627CD27-975A-C025-F999-6AD82D58C4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B9E99DC-A3FC-6E49-99A9-F0B6B307845B}" type="slidenum">
              <a:rPr lang="de-DE" altLang="de-DE" sz="1200"/>
              <a:pPr/>
              <a:t>1</a:t>
            </a:fld>
            <a:endParaRPr lang="de-DE" altLang="de-DE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1165626-4956-5303-E1D5-A48011EBAA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5150E013-ECB6-2E19-51DA-3EFC4B6472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DF3565-70A4-C4C7-9FB8-70F57FC3CC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BF415F-9B48-20CA-75EE-C8982E9CE7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43150" y="9024938"/>
            <a:ext cx="217170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63910B-E1E3-D5F0-AA97-286B9C4A6D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91490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671692A-FA05-144A-B2B5-D1C324BCB63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868146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4350" y="881063"/>
            <a:ext cx="5829300" cy="1651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14350" y="2862263"/>
            <a:ext cx="5829300" cy="5943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2FE510-6FB6-1C82-6150-F03401CEE1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5BB393-2A5A-0185-65C9-75ED2ED347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43150" y="9024938"/>
            <a:ext cx="217170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1ED2DD-2519-99C9-AF5D-06F8B74559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91490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2FB9245-A0B7-684B-BA3C-1B04D8C8A55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6210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72BFE9-F318-DA64-C5A2-0BF87721B2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53259A-CA08-1DC8-4552-EE922A9AB7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43150" y="9024938"/>
            <a:ext cx="217170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37F456-BA76-A503-F0E2-92455CB380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91490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2A098D38-217A-4D4D-BE06-CC594FA2F11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802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4350" y="881063"/>
            <a:ext cx="5829300" cy="1651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4350" y="2862263"/>
            <a:ext cx="5829300" cy="594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0AB318-D720-5391-260B-AF967D060C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A88DEE-97D8-3164-75C9-4A4BEE0BD5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43150" y="9024938"/>
            <a:ext cx="217170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2F5512-12CD-78B3-06D6-F1C4DDE2A9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91490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60FCFAF-5B83-124B-9139-F0A4129450C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35431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4075E2-5809-54C7-8C01-9D2ADFC3EC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7670C1-F623-F3A3-1E9C-797B19ACA8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43150" y="9024938"/>
            <a:ext cx="217170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46138E-42F5-6D86-FDDB-52CBA1EAFD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91490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21839910-7688-8D48-8EDB-F8681ABE0B1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43188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4350" y="881063"/>
            <a:ext cx="5829300" cy="1651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758EEB-1A71-0688-B0DB-7967E65DB9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93782A-96AB-287C-92BE-6FE671AD79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43150" y="9024938"/>
            <a:ext cx="217170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029AAA-C6D8-B4FC-AC71-3543C36744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91490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C9A2EF4-B92C-C24C-89E6-FA2B85C9806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40680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E9396C3-5A7A-5DD4-9439-202B207FF1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1A8C3D6-B087-97ED-AB95-B01B28AEA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43150" y="9024938"/>
            <a:ext cx="217170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93E2B83-C6CD-CAF0-8281-AF881C9F9B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91490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2EF3357D-2FAE-5C46-9033-B2F39F1A90E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035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4350" y="881063"/>
            <a:ext cx="5829300" cy="1651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87A9DA7-F555-8455-F34E-45CF63F64D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460C49E-D1B7-69AB-2197-4666255A87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43150" y="9024938"/>
            <a:ext cx="217170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7E8824E-4143-30D9-E57D-4EB0EBB3C1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91490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C2B7B18-D197-7D45-A8D7-1EC80A969E8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56282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FC3733D-CF50-67C1-FDA6-E2E5F07C40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34DA916-AD1B-00C4-79C6-AB4E0F3A5D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43150" y="9024938"/>
            <a:ext cx="217170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9C6EA06-9AE3-4FBB-138D-8117540637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91490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C216C6A-2F9A-0340-BD64-FEA4BD3221E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9630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014B08-84F9-FE4E-44C1-6E72467D25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C9B943-C72A-80D4-D6AF-81BBCFC7B8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43150" y="9024938"/>
            <a:ext cx="217170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939852-3176-CE18-429F-591B727477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91490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CD33D6A6-8344-2349-91A6-1B51EEF1C97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2243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AA6C02-4317-901C-7BCC-FDB18D2C84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3C701C-BB51-8892-854D-2BD2E78E09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43150" y="9024938"/>
            <a:ext cx="217170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77A222-64CC-D49C-C72F-6693F6C333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914900" y="9024938"/>
            <a:ext cx="1428750" cy="6604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3A83C51B-AA5D-6E4E-8F34-3EA463A44F0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0732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C0350B7-2E28-9312-81CA-A66364273CB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 l="5156" r="5156"/>
          <a:stretch>
            <a:fillRect/>
          </a:stretch>
        </p:blipFill>
        <p:spPr>
          <a:xfrm flipV="1">
            <a:off x="0" y="-74511"/>
            <a:ext cx="6858000" cy="796517"/>
          </a:xfrm>
          <a:prstGeom prst="rect">
            <a:avLst/>
          </a:prstGeom>
        </p:spPr>
      </p:pic>
      <p:pic>
        <p:nvPicPr>
          <p:cNvPr id="3" name="Grafik 2" descr="Ein Bild, das Text, Grafiken, Schrift, Grafikdesign enthält.&#10;&#10;KI-generierte Inhalte können fehlerhaft sein.">
            <a:extLst>
              <a:ext uri="{FF2B5EF4-FFF2-40B4-BE49-F238E27FC236}">
                <a16:creationId xmlns:a16="http://schemas.microsoft.com/office/drawing/2014/main" id="{B0AA0DC4-913B-ECDA-7F9D-EF57407BACDB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5805264" y="92177"/>
            <a:ext cx="827117" cy="396327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D398F4CF-63E6-D6AB-5CE5-CE07DA2C41B9}"/>
              </a:ext>
            </a:extLst>
          </p:cNvPr>
          <p:cNvSpPr txBox="1"/>
          <p:nvPr userDrawn="1"/>
        </p:nvSpPr>
        <p:spPr>
          <a:xfrm>
            <a:off x="-215964" y="9464156"/>
            <a:ext cx="7286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SCIL Profile •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Kommunikations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-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Diagnostik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und -Trainings •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ein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Service der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Bornhäußer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&amp; Friends GmbH • 10719 Berlin • Kurfürstendamm 11</a:t>
            </a:r>
            <a:b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</a:b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Upper West Building|25</a:t>
            </a:r>
            <a:r>
              <a:rPr lang="en-US" altLang="de-DE" sz="800" baseline="300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th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Floor • T: +49 30 / 845 17 236 • Fax 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+49 30 300 149 3150 • </a:t>
            </a:r>
            <a:r>
              <a:rPr lang="en-US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support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@scil-profile.de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• https://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scil-profile.de</a:t>
            </a:r>
            <a:endParaRPr lang="de-DE" altLang="de-DE" sz="800" dirty="0">
              <a:solidFill>
                <a:schemeClr val="bg2">
                  <a:lumMod val="50000"/>
                </a:schemeClr>
              </a:solidFill>
              <a:latin typeface="Abadi" panose="020B0604020104020204" pitchFamily="34" charset="77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>
            <a:extLst>
              <a:ext uri="{FF2B5EF4-FFF2-40B4-BE49-F238E27FC236}">
                <a16:creationId xmlns:a16="http://schemas.microsoft.com/office/drawing/2014/main" id="{FEA2B700-5196-2DC3-4466-240F24481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6747" y="789484"/>
            <a:ext cx="3946483" cy="4191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92500" lnSpcReduction="1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4339" name="Text Box 5">
            <a:extLst>
              <a:ext uri="{FF2B5EF4-FFF2-40B4-BE49-F238E27FC236}">
                <a16:creationId xmlns:a16="http://schemas.microsoft.com/office/drawing/2014/main" id="{470EB6CD-714E-2552-4694-D5376AFF1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1524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4340" name="Text Box 6">
            <a:extLst>
              <a:ext uri="{FF2B5EF4-FFF2-40B4-BE49-F238E27FC236}">
                <a16:creationId xmlns:a16="http://schemas.microsoft.com/office/drawing/2014/main" id="{AD7BF4E3-4E7F-D76A-A784-1487F97F3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791866"/>
            <a:ext cx="264814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/>
              <a:t>Protokoll bei Übergabe des Wirkungsprofils</a:t>
            </a:r>
          </a:p>
          <a:p>
            <a:r>
              <a:rPr lang="de-DE" altLang="de-DE" sz="1000" dirty="0"/>
              <a:t>und Entwicklungsgesprächs von</a:t>
            </a:r>
          </a:p>
        </p:txBody>
      </p:sp>
      <p:sp>
        <p:nvSpPr>
          <p:cNvPr id="14341" name="Text Box 7">
            <a:extLst>
              <a:ext uri="{FF2B5EF4-FFF2-40B4-BE49-F238E27FC236}">
                <a16:creationId xmlns:a16="http://schemas.microsoft.com/office/drawing/2014/main" id="{50014B1F-2AD2-B5D9-DF01-7ABC02A8D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1280592"/>
            <a:ext cx="6248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400" b="1" dirty="0">
                <a:solidFill>
                  <a:srgbClr val="161616"/>
                </a:solidFill>
              </a:rPr>
              <a:t>1.    Feedback: Ausprägungen des persönlichen Wirkungsprofils.</a:t>
            </a:r>
          </a:p>
          <a:p>
            <a:r>
              <a:rPr lang="de-DE" altLang="de-DE" sz="1200" dirty="0">
                <a:solidFill>
                  <a:srgbClr val="161616"/>
                </a:solidFill>
              </a:rPr>
              <a:t>1.1.   Besondere Stärken</a:t>
            </a:r>
            <a:endParaRPr lang="de-DE" altLang="de-DE" sz="1400" dirty="0">
              <a:solidFill>
                <a:srgbClr val="161616"/>
              </a:solidFill>
            </a:endParaRPr>
          </a:p>
        </p:txBody>
      </p:sp>
      <p:sp>
        <p:nvSpPr>
          <p:cNvPr id="14342" name="Rectangle 9">
            <a:extLst>
              <a:ext uri="{FF2B5EF4-FFF2-40B4-BE49-F238E27FC236}">
                <a16:creationId xmlns:a16="http://schemas.microsoft.com/office/drawing/2014/main" id="{398C8454-59FE-3BC8-E2A5-482DC4536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3006884"/>
            <a:ext cx="6591469" cy="9144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4343" name="Text Box 10">
            <a:extLst>
              <a:ext uri="{FF2B5EF4-FFF2-40B4-BE49-F238E27FC236}">
                <a16:creationId xmlns:a16="http://schemas.microsoft.com/office/drawing/2014/main" id="{B848E603-6C74-E396-0C22-BECBE874F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4128723"/>
            <a:ext cx="210542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>
                <a:solidFill>
                  <a:srgbClr val="161616"/>
                </a:solidFill>
              </a:rPr>
              <a:t>2.1. Gemeinsam erarbeitete   </a:t>
            </a:r>
          </a:p>
          <a:p>
            <a:r>
              <a:rPr lang="de-DE" altLang="de-DE" sz="1200" dirty="0">
                <a:solidFill>
                  <a:srgbClr val="161616"/>
                </a:solidFill>
              </a:rPr>
              <a:t>        Schwerpunkte in der    </a:t>
            </a:r>
          </a:p>
          <a:p>
            <a:r>
              <a:rPr lang="de-DE" altLang="de-DE" sz="1200" dirty="0">
                <a:solidFill>
                  <a:srgbClr val="161616"/>
                </a:solidFill>
              </a:rPr>
              <a:t>        Entwicklungsarbeit:</a:t>
            </a:r>
          </a:p>
        </p:txBody>
      </p:sp>
      <p:sp>
        <p:nvSpPr>
          <p:cNvPr id="14344" name="Rectangle 11">
            <a:extLst>
              <a:ext uri="{FF2B5EF4-FFF2-40B4-BE49-F238E27FC236}">
                <a16:creationId xmlns:a16="http://schemas.microsoft.com/office/drawing/2014/main" id="{C1F521D1-A4B2-928A-4B86-A2F31F8B0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73" y="4768694"/>
            <a:ext cx="2113200" cy="2194036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4345" name="Text Box 12">
            <a:extLst>
              <a:ext uri="{FF2B5EF4-FFF2-40B4-BE49-F238E27FC236}">
                <a16:creationId xmlns:a16="http://schemas.microsoft.com/office/drawing/2014/main" id="{D6767D41-C440-2F99-CEBC-D132BBB0A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399" y="4128723"/>
            <a:ext cx="211313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>
                <a:solidFill>
                  <a:srgbClr val="161616"/>
                </a:solidFill>
              </a:rPr>
              <a:t>2.2. Konkrete </a:t>
            </a:r>
            <a:br>
              <a:rPr lang="de-DE" altLang="de-DE" sz="1200" dirty="0">
                <a:solidFill>
                  <a:srgbClr val="161616"/>
                </a:solidFill>
              </a:rPr>
            </a:br>
            <a:r>
              <a:rPr lang="de-DE" altLang="de-DE" sz="1200" dirty="0">
                <a:solidFill>
                  <a:srgbClr val="161616"/>
                </a:solidFill>
              </a:rPr>
              <a:t>       </a:t>
            </a:r>
            <a:r>
              <a:rPr lang="de-DE" altLang="de-DE" sz="1200" dirty="0" err="1">
                <a:solidFill>
                  <a:srgbClr val="161616"/>
                </a:solidFill>
              </a:rPr>
              <a:t>Handlungsver</a:t>
            </a:r>
            <a:r>
              <a:rPr lang="de-DE" altLang="de-DE" sz="1200" dirty="0">
                <a:solidFill>
                  <a:srgbClr val="161616"/>
                </a:solidFill>
              </a:rPr>
              <a:t>-</a:t>
            </a:r>
          </a:p>
          <a:p>
            <a:r>
              <a:rPr lang="de-DE" altLang="de-DE" sz="1200" dirty="0">
                <a:solidFill>
                  <a:srgbClr val="161616"/>
                </a:solidFill>
              </a:rPr>
              <a:t>       </a:t>
            </a:r>
            <a:r>
              <a:rPr lang="de-DE" altLang="de-DE" sz="1200" dirty="0" err="1">
                <a:solidFill>
                  <a:srgbClr val="161616"/>
                </a:solidFill>
              </a:rPr>
              <a:t>einbarungen</a:t>
            </a:r>
            <a:r>
              <a:rPr lang="de-DE" altLang="de-DE" sz="1200" dirty="0">
                <a:solidFill>
                  <a:srgbClr val="161616"/>
                </a:solidFill>
              </a:rPr>
              <a:t>: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D561091-55D2-2C10-EA37-88E74744B66A}"/>
              </a:ext>
            </a:extLst>
          </p:cNvPr>
          <p:cNvSpPr/>
          <p:nvPr/>
        </p:nvSpPr>
        <p:spPr bwMode="auto">
          <a:xfrm rot="5400000" flipH="1">
            <a:off x="3271818" y="-4113723"/>
            <a:ext cx="297879" cy="7929564"/>
          </a:xfrm>
          <a:prstGeom prst="rect">
            <a:avLst/>
          </a:prstGeom>
          <a:solidFill>
            <a:srgbClr val="ECECE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4348" name="Text Box 16">
            <a:extLst>
              <a:ext uri="{FF2B5EF4-FFF2-40B4-BE49-F238E27FC236}">
                <a16:creationId xmlns:a16="http://schemas.microsoft.com/office/drawing/2014/main" id="{AF41E05D-01BE-BD49-AFB5-76E955B8F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0099" y="4128723"/>
            <a:ext cx="211313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>
                <a:solidFill>
                  <a:srgbClr val="161616"/>
                </a:solidFill>
              </a:rPr>
              <a:t>2.3. Empfohlene Übungen </a:t>
            </a:r>
            <a:br>
              <a:rPr lang="de-DE" altLang="de-DE" sz="1200" dirty="0">
                <a:solidFill>
                  <a:srgbClr val="161616"/>
                </a:solidFill>
              </a:rPr>
            </a:br>
            <a:r>
              <a:rPr lang="de-DE" altLang="de-DE" sz="1200" dirty="0">
                <a:solidFill>
                  <a:srgbClr val="161616"/>
                </a:solidFill>
              </a:rPr>
              <a:t>        besprochene </a:t>
            </a:r>
            <a:br>
              <a:rPr lang="de-DE" altLang="de-DE" sz="1200" dirty="0">
                <a:solidFill>
                  <a:srgbClr val="161616"/>
                </a:solidFill>
              </a:rPr>
            </a:br>
            <a:r>
              <a:rPr lang="de-DE" altLang="de-DE" sz="1200" dirty="0">
                <a:solidFill>
                  <a:srgbClr val="161616"/>
                </a:solidFill>
              </a:rPr>
              <a:t>        Unterlagen</a:t>
            </a:r>
          </a:p>
        </p:txBody>
      </p:sp>
      <p:sp>
        <p:nvSpPr>
          <p:cNvPr id="14349" name="Text Box 17">
            <a:extLst>
              <a:ext uri="{FF2B5EF4-FFF2-40B4-BE49-F238E27FC236}">
                <a16:creationId xmlns:a16="http://schemas.microsoft.com/office/drawing/2014/main" id="{F6FACBF8-9177-4BAE-BF5C-0B912177B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7007302"/>
            <a:ext cx="53155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b="1" dirty="0">
                <a:solidFill>
                  <a:srgbClr val="161616"/>
                </a:solidFill>
              </a:rPr>
              <a:t>3. Beobachtungen der Interaktion zwischen Coach und Coachee bei </a:t>
            </a:r>
            <a:br>
              <a:rPr lang="de-DE" altLang="de-DE" sz="1200" b="1" dirty="0">
                <a:solidFill>
                  <a:srgbClr val="161616"/>
                </a:solidFill>
              </a:rPr>
            </a:br>
            <a:r>
              <a:rPr lang="de-DE" altLang="de-DE" sz="1200" b="1" dirty="0">
                <a:solidFill>
                  <a:srgbClr val="161616"/>
                </a:solidFill>
              </a:rPr>
              <a:t>    Übergabe des Wirkungsprofils und im Feedbackgespräch</a:t>
            </a:r>
            <a:endParaRPr lang="de-DE" altLang="de-DE" sz="1200" dirty="0">
              <a:solidFill>
                <a:srgbClr val="161616"/>
              </a:solidFill>
            </a:endParaRPr>
          </a:p>
        </p:txBody>
      </p:sp>
      <p:sp>
        <p:nvSpPr>
          <p:cNvPr id="14350" name="Rectangle 18">
            <a:extLst>
              <a:ext uri="{FF2B5EF4-FFF2-40B4-BE49-F238E27FC236}">
                <a16:creationId xmlns:a16="http://schemas.microsoft.com/office/drawing/2014/main" id="{A0C2137D-A5B2-4317-22D8-B03924F22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00" y="7574254"/>
            <a:ext cx="6598800" cy="18288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4351" name="Text Box 20">
            <a:extLst>
              <a:ext uri="{FF2B5EF4-FFF2-40B4-BE49-F238E27FC236}">
                <a16:creationId xmlns:a16="http://schemas.microsoft.com/office/drawing/2014/main" id="{5817B651-246F-7880-AFFE-1C97A93A6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2737916"/>
            <a:ext cx="30416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>
                <a:solidFill>
                  <a:srgbClr val="161616"/>
                </a:solidFill>
              </a:rPr>
              <a:t>1.2.   Besondere Entwicklungspotenziale:</a:t>
            </a:r>
          </a:p>
        </p:txBody>
      </p:sp>
      <p:sp>
        <p:nvSpPr>
          <p:cNvPr id="14352" name="Text Box 21">
            <a:extLst>
              <a:ext uri="{FF2B5EF4-FFF2-40B4-BE49-F238E27FC236}">
                <a16:creationId xmlns:a16="http://schemas.microsoft.com/office/drawing/2014/main" id="{B7D88BC5-8F4D-E9A4-235D-76DA92EE7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3891080"/>
            <a:ext cx="149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400" b="1" dirty="0">
                <a:solidFill>
                  <a:srgbClr val="161616"/>
                </a:solidFill>
              </a:rPr>
              <a:t>2. Feed </a:t>
            </a:r>
            <a:r>
              <a:rPr lang="de-DE" altLang="de-DE" sz="1400" b="1" dirty="0" err="1">
                <a:solidFill>
                  <a:srgbClr val="161616"/>
                </a:solidFill>
              </a:rPr>
              <a:t>forward</a:t>
            </a:r>
            <a:endParaRPr lang="de-DE" altLang="de-DE" sz="1400" b="1" dirty="0">
              <a:solidFill>
                <a:srgbClr val="161616"/>
              </a:solidFill>
            </a:endParaRPr>
          </a:p>
        </p:txBody>
      </p:sp>
      <p:sp>
        <p:nvSpPr>
          <p:cNvPr id="14354" name="Rectangle 23">
            <a:extLst>
              <a:ext uri="{FF2B5EF4-FFF2-40B4-BE49-F238E27FC236}">
                <a16:creationId xmlns:a16="http://schemas.microsoft.com/office/drawing/2014/main" id="{44376982-E61D-D40C-D380-ABEDDCB7F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5788" y="-138113"/>
            <a:ext cx="184150" cy="457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1EA61994-6A06-15F5-3A5D-982BB284E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5088" y="4768694"/>
            <a:ext cx="2113200" cy="2194036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 dirty="0"/>
          </a:p>
        </p:txBody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1C79769F-615D-F3CE-B633-89F92EDC5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2400" y="4768694"/>
            <a:ext cx="2113200" cy="2194036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DD37C8A7-0031-C06E-3E46-224205FE1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1763447"/>
            <a:ext cx="6591469" cy="9144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ere Präsentation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e Prä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" charset="0"/>
            <a:ea typeface="ＭＳ Ｐゴシック" pitchFamily="-1" charset="-128"/>
            <a:cs typeface="ＭＳ Ｐゴシック" pitchFamily="-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" charset="0"/>
            <a:ea typeface="ＭＳ Ｐゴシック" pitchFamily="-1" charset="-128"/>
            <a:cs typeface="ＭＳ Ｐゴシック" pitchFamily="-1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Macintosh PowerPoint</Application>
  <PresentationFormat>A4-Papier (210 x 297 mm)</PresentationFormat>
  <Paragraphs>14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Abadi</vt:lpstr>
      <vt:lpstr>Arial</vt:lpstr>
      <vt:lpstr>Leere Präsentation</vt:lpstr>
      <vt:lpstr>PowerPoint-Präsentation</vt:lpstr>
    </vt:vector>
  </TitlesOfParts>
  <Manager/>
  <Company>Andreas  Bornhäußer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Andreas  Bornhäußer</dc:creator>
  <cp:keywords/>
  <dc:description/>
  <cp:lastModifiedBy>Microsoft Office User</cp:lastModifiedBy>
  <cp:revision>11</cp:revision>
  <cp:lastPrinted>2007-01-25T08:15:40Z</cp:lastPrinted>
  <dcterms:created xsi:type="dcterms:W3CDTF">2006-12-13T09:48:40Z</dcterms:created>
  <dcterms:modified xsi:type="dcterms:W3CDTF">2025-09-19T08:09:37Z</dcterms:modified>
  <cp:category/>
</cp:coreProperties>
</file>