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693400" cy="75565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09" d="100"/>
          <a:sy n="109" d="100"/>
        </p:scale>
        <p:origin x="1736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29855" y="6975388"/>
            <a:ext cx="544195" cy="162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404040"/>
                </a:solidFill>
                <a:latin typeface="Gill Sans"/>
                <a:cs typeface="Gill San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esentainment.de/" TargetMode="External"/><Relationship Id="rId2" Type="http://schemas.openxmlformats.org/officeDocument/2006/relationships/hyperlink" Target="mailto:info@praesentainment.de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praesentainment.d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info@praesentainment.de" TargetMode="Externa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praesentainment.de/" TargetMode="External"/><Relationship Id="rId4" Type="http://schemas.openxmlformats.org/officeDocument/2006/relationships/hyperlink" Target="mailto:info@praesentainment.d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praesentainment.de/" TargetMode="External"/><Relationship Id="rId4" Type="http://schemas.openxmlformats.org/officeDocument/2006/relationships/hyperlink" Target="mailto:info@praesentainment.d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praesentainment.de/" TargetMode="External"/><Relationship Id="rId5" Type="http://schemas.openxmlformats.org/officeDocument/2006/relationships/hyperlink" Target="mailto:info@praesentainment.de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962" y="7041852"/>
            <a:ext cx="6249670" cy="1358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2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3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46657" y="1691257"/>
            <a:ext cx="1297940" cy="398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ts val="1475"/>
              </a:lnSpc>
              <a:spcBef>
                <a:spcPts val="90"/>
              </a:spcBef>
            </a:pPr>
            <a:r>
              <a:rPr sz="1250" b="1" spc="-10" dirty="0">
                <a:solidFill>
                  <a:srgbClr val="262626"/>
                </a:solidFill>
                <a:latin typeface="Gill Sans"/>
                <a:cs typeface="Gill Sans"/>
              </a:rPr>
              <a:t>Qualifizierungs-</a:t>
            </a:r>
            <a:endParaRPr sz="1250">
              <a:latin typeface="Gill Sans"/>
              <a:cs typeface="Gill Sans"/>
            </a:endParaRPr>
          </a:p>
          <a:p>
            <a:pPr marR="5080" algn="r">
              <a:lnSpc>
                <a:spcPts val="1475"/>
              </a:lnSpc>
            </a:pPr>
            <a:r>
              <a:rPr sz="1250" b="1" spc="-10" dirty="0">
                <a:solidFill>
                  <a:srgbClr val="262626"/>
                </a:solidFill>
                <a:latin typeface="Gill Sans"/>
                <a:cs typeface="Gill Sans"/>
              </a:rPr>
              <a:t>Angebot</a:t>
            </a:r>
            <a:endParaRPr sz="1250">
              <a:latin typeface="Gill Sans"/>
              <a:cs typeface="Gill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5265" y="818803"/>
            <a:ext cx="9563792" cy="39485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5141" y="844839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525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spc="-15" baseline="-5555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500" baseline="-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Angebot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31131" y="1683040"/>
            <a:ext cx="2370455" cy="58293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2225" marR="5080" indent="-10160">
              <a:lnSpc>
                <a:spcPts val="1450"/>
              </a:lnSpc>
              <a:spcBef>
                <a:spcPts val="180"/>
              </a:spcBef>
            </a:pPr>
            <a:r>
              <a:rPr sz="1250" b="1" i="1" spc="-10" dirty="0">
                <a:solidFill>
                  <a:srgbClr val="262626"/>
                </a:solidFill>
                <a:latin typeface="Gill Sans"/>
                <a:cs typeface="Gill Sans"/>
              </a:rPr>
              <a:t>Professionelle</a:t>
            </a:r>
            <a:r>
              <a:rPr sz="1250" b="1" i="1" spc="40" dirty="0">
                <a:solidFill>
                  <a:srgbClr val="262626"/>
                </a:solidFill>
                <a:latin typeface="Gill Sans"/>
                <a:cs typeface="Gill Sans"/>
              </a:rPr>
              <a:t> </a:t>
            </a:r>
            <a:r>
              <a:rPr sz="1250" b="1" i="1" spc="-10" dirty="0">
                <a:solidFill>
                  <a:srgbClr val="262626"/>
                </a:solidFill>
                <a:latin typeface="Gill Sans"/>
                <a:cs typeface="Gill Sans"/>
              </a:rPr>
              <a:t>Messe-Präsenz </a:t>
            </a:r>
            <a:r>
              <a:rPr sz="1250" b="1" dirty="0">
                <a:latin typeface="Gill Sans"/>
                <a:cs typeface="Gill Sans"/>
              </a:rPr>
              <a:t>der</a:t>
            </a:r>
            <a:r>
              <a:rPr sz="1250" b="1" spc="-35" dirty="0">
                <a:latin typeface="Gill Sans"/>
                <a:cs typeface="Gill Sans"/>
              </a:rPr>
              <a:t> </a:t>
            </a:r>
            <a:r>
              <a:rPr sz="1250" b="1" spc="-10" dirty="0">
                <a:latin typeface="Gill Sans"/>
                <a:cs typeface="Gill Sans"/>
              </a:rPr>
              <a:t>thyssenkrupp</a:t>
            </a:r>
            <a:r>
              <a:rPr sz="1250" b="1" spc="-30" dirty="0">
                <a:latin typeface="Gill Sans"/>
                <a:cs typeface="Gill Sans"/>
              </a:rPr>
              <a:t> </a:t>
            </a:r>
            <a:r>
              <a:rPr sz="1250" b="1" dirty="0">
                <a:latin typeface="Gill Sans"/>
                <a:cs typeface="Gill Sans"/>
              </a:rPr>
              <a:t>AG</a:t>
            </a:r>
            <a:r>
              <a:rPr sz="1250" b="1" spc="-30" dirty="0">
                <a:latin typeface="Gill Sans"/>
                <a:cs typeface="Gill Sans"/>
              </a:rPr>
              <a:t> </a:t>
            </a:r>
            <a:r>
              <a:rPr sz="1250" b="1" dirty="0">
                <a:latin typeface="Gill Sans"/>
                <a:cs typeface="Gill Sans"/>
              </a:rPr>
              <a:t>auf</a:t>
            </a:r>
            <a:r>
              <a:rPr sz="1250" b="1" spc="5" dirty="0">
                <a:latin typeface="Gill Sans"/>
                <a:cs typeface="Gill Sans"/>
              </a:rPr>
              <a:t> </a:t>
            </a:r>
            <a:r>
              <a:rPr sz="1250" b="1" spc="-25" dirty="0">
                <a:latin typeface="Gill Sans"/>
                <a:cs typeface="Gill Sans"/>
              </a:rPr>
              <a:t>der </a:t>
            </a:r>
            <a:r>
              <a:rPr sz="1250" b="1" dirty="0">
                <a:latin typeface="Gill Sans"/>
                <a:cs typeface="Gill Sans"/>
              </a:rPr>
              <a:t>IAA</a:t>
            </a:r>
            <a:r>
              <a:rPr sz="1250" b="1" spc="-35" dirty="0">
                <a:latin typeface="Gill Sans"/>
                <a:cs typeface="Gill Sans"/>
              </a:rPr>
              <a:t> </a:t>
            </a:r>
            <a:r>
              <a:rPr sz="1250" b="1" spc="-20" dirty="0">
                <a:latin typeface="Gill Sans"/>
                <a:cs typeface="Gill Sans"/>
              </a:rPr>
              <a:t>2017</a:t>
            </a:r>
            <a:endParaRPr sz="1250">
              <a:latin typeface="Gill Sans"/>
              <a:cs typeface="Gill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40885" y="2813632"/>
            <a:ext cx="1051560" cy="39878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50"/>
              </a:lnSpc>
              <a:spcBef>
                <a:spcPts val="180"/>
              </a:spcBef>
            </a:pPr>
            <a:r>
              <a:rPr sz="1250" spc="-10" dirty="0">
                <a:latin typeface="Arial"/>
                <a:cs typeface="Arial"/>
              </a:rPr>
              <a:t>tk</a:t>
            </a:r>
            <a:r>
              <a:rPr sz="1250" spc="-70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Academy </a:t>
            </a:r>
            <a:r>
              <a:rPr sz="1250" dirty="0">
                <a:latin typeface="Arial"/>
                <a:cs typeface="Arial"/>
              </a:rPr>
              <a:t>Sales</a:t>
            </a:r>
            <a:r>
              <a:rPr sz="1250" spc="-65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Campus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0885" y="3760175"/>
            <a:ext cx="2120265" cy="4305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480"/>
              </a:lnSpc>
              <a:spcBef>
                <a:spcPts val="90"/>
              </a:spcBef>
            </a:pPr>
            <a:r>
              <a:rPr sz="1250" b="1" spc="-10" dirty="0">
                <a:latin typeface="Gill Sans"/>
                <a:cs typeface="Gill Sans"/>
              </a:rPr>
              <a:t>Persönliches</a:t>
            </a:r>
            <a:r>
              <a:rPr sz="1250" b="1" spc="-65" dirty="0">
                <a:latin typeface="Gill Sans"/>
                <a:cs typeface="Gill Sans"/>
              </a:rPr>
              <a:t> </a:t>
            </a:r>
            <a:r>
              <a:rPr sz="1250" b="1" spc="-10" dirty="0">
                <a:latin typeface="Gill Sans"/>
                <a:cs typeface="Gill Sans"/>
              </a:rPr>
              <a:t>Exemplar</a:t>
            </a:r>
            <a:r>
              <a:rPr sz="1250" b="1" spc="-65" dirty="0">
                <a:latin typeface="Gill Sans"/>
                <a:cs typeface="Gill Sans"/>
              </a:rPr>
              <a:t> </a:t>
            </a:r>
            <a:r>
              <a:rPr sz="1250" b="1" spc="-25" dirty="0">
                <a:latin typeface="Gill Sans"/>
                <a:cs typeface="Gill Sans"/>
              </a:rPr>
              <a:t>für</a:t>
            </a:r>
            <a:endParaRPr sz="1250">
              <a:latin typeface="Gill Sans"/>
              <a:cs typeface="Gill Sans"/>
            </a:endParaRPr>
          </a:p>
          <a:p>
            <a:pPr marL="12700">
              <a:lnSpc>
                <a:spcPts val="1720"/>
              </a:lnSpc>
            </a:pPr>
            <a:r>
              <a:rPr sz="1450" b="1" i="1" dirty="0">
                <a:latin typeface="Gill Sans"/>
                <a:cs typeface="Gill Sans"/>
              </a:rPr>
              <a:t>Gregor</a:t>
            </a:r>
            <a:r>
              <a:rPr sz="1450" b="1" i="1" spc="-65" dirty="0">
                <a:latin typeface="Gill Sans"/>
                <a:cs typeface="Gill Sans"/>
              </a:rPr>
              <a:t> </a:t>
            </a:r>
            <a:r>
              <a:rPr sz="1450" b="1" i="1" dirty="0">
                <a:latin typeface="Gill Sans"/>
                <a:cs typeface="Gill Sans"/>
              </a:rPr>
              <a:t>F.</a:t>
            </a:r>
            <a:r>
              <a:rPr sz="1450" b="1" i="1" spc="-70" dirty="0">
                <a:latin typeface="Gill Sans"/>
                <a:cs typeface="Gill Sans"/>
              </a:rPr>
              <a:t> </a:t>
            </a:r>
            <a:r>
              <a:rPr sz="1450" b="1" i="1" spc="-10" dirty="0">
                <a:latin typeface="Gill Sans"/>
                <a:cs typeface="Gill Sans"/>
              </a:rPr>
              <a:t>Mannherz</a:t>
            </a:r>
            <a:endParaRPr sz="1450">
              <a:latin typeface="Gill Sans"/>
              <a:cs typeface="Gill San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56435" y="4295228"/>
            <a:ext cx="2366010" cy="9564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3174" y="2818892"/>
            <a:ext cx="10687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latin typeface="Gill Sans"/>
                <a:cs typeface="Gill Sans"/>
              </a:rPr>
              <a:t>Andreas</a:t>
            </a:r>
            <a:r>
              <a:rPr sz="1000" spc="80" dirty="0">
                <a:latin typeface="Gill Sans"/>
                <a:cs typeface="Gill Sans"/>
              </a:rPr>
              <a:t> </a:t>
            </a:r>
            <a:r>
              <a:rPr sz="1000" spc="-10" dirty="0">
                <a:latin typeface="Gill Sans"/>
                <a:cs typeface="Gill Sans"/>
              </a:rPr>
              <a:t>Borhäußer</a:t>
            </a:r>
            <a:endParaRPr sz="1000">
              <a:latin typeface="Gill Sans"/>
              <a:cs typeface="Gill San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789709"/>
            <a:ext cx="9563792" cy="39901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5141" y="818546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92710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730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spc="-15" baseline="-5555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500" baseline="-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Curriculum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b="1" spc="-15" baseline="5555" dirty="0">
                <a:solidFill>
                  <a:srgbClr val="FFA200"/>
                </a:solidFill>
                <a:latin typeface="Gill Sans"/>
                <a:cs typeface="Gill Sans"/>
              </a:rPr>
              <a:t>Trainer</a:t>
            </a:r>
            <a:r>
              <a:rPr sz="1500" b="1" baseline="5555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83036" y="2314069"/>
            <a:ext cx="2618105" cy="9721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90"/>
              </a:spcBef>
            </a:pPr>
            <a:r>
              <a:rPr sz="1000" b="1" i="1" dirty="0">
                <a:solidFill>
                  <a:srgbClr val="595959"/>
                </a:solidFill>
                <a:latin typeface="Gill Sans"/>
                <a:cs typeface="Gill Sans"/>
              </a:rPr>
              <a:t>Andreas</a:t>
            </a:r>
            <a:r>
              <a:rPr sz="1000" b="1" i="1" spc="8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b="1" i="1" dirty="0">
                <a:solidFill>
                  <a:srgbClr val="595959"/>
                </a:solidFill>
                <a:latin typeface="Gill Sans"/>
                <a:cs typeface="Gill Sans"/>
              </a:rPr>
              <a:t>Bornhäußer</a:t>
            </a:r>
            <a:r>
              <a:rPr sz="1000" b="1" i="1" spc="9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ist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seit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1982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selbständig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im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Bereich</a:t>
            </a:r>
            <a:r>
              <a:rPr sz="1000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der</a:t>
            </a:r>
            <a:r>
              <a:rPr sz="1000" spc="-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Aus-</a:t>
            </a:r>
            <a:r>
              <a:rPr sz="1000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-10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Weiterbildung</a:t>
            </a:r>
            <a:r>
              <a:rPr sz="1000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tätig</a:t>
            </a:r>
            <a:r>
              <a:rPr sz="1000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und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gilt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heute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im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deutschsprachigen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Raum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als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der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führende</a:t>
            </a:r>
            <a:r>
              <a:rPr sz="1000" spc="10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Experte</a:t>
            </a:r>
            <a:r>
              <a:rPr sz="1000" spc="10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zum</a:t>
            </a:r>
            <a:r>
              <a:rPr sz="1000" spc="-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Thema</a:t>
            </a:r>
            <a:r>
              <a:rPr sz="1000" spc="10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„Ausstrahlung</a:t>
            </a:r>
            <a:r>
              <a:rPr sz="1000" spc="500" dirty="0">
                <a:solidFill>
                  <a:srgbClr val="595959"/>
                </a:solidFill>
                <a:latin typeface="Gill Sans"/>
                <a:cs typeface="Gill Sans"/>
              </a:rPr>
              <a:t> 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-3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Anziehungskraft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von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Menschen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und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Unternehmen“.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83036" y="3418368"/>
            <a:ext cx="2675255" cy="11303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90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Über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100.000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Menschen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haben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ihn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als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Referenten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auf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Kongressen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Symposien</a:t>
            </a:r>
            <a:r>
              <a:rPr sz="1000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als</a:t>
            </a:r>
            <a:r>
              <a:rPr sz="1000" spc="-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Trainer</a:t>
            </a:r>
            <a:r>
              <a:rPr sz="1000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in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Seminaren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mittlerweile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im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In-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-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Ausland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erlebt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von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seinen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Impulsen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beruflich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persönlich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profitiert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sowie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u.a.</a:t>
            </a:r>
            <a:r>
              <a:rPr sz="1000" spc="-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auch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sein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Know</a:t>
            </a:r>
            <a:r>
              <a:rPr sz="1000" spc="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how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zur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Initialisierung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Begleitung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von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überzeugenden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Messeauftritten</a:t>
            </a:r>
            <a:r>
              <a:rPr sz="1000" spc="1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genutzt.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80661" y="2278402"/>
            <a:ext cx="2737485" cy="9721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90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Neben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seiner</a:t>
            </a:r>
            <a:r>
              <a:rPr sz="1000" spc="-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Trainer-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Referententätigkeit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595959"/>
                </a:solidFill>
                <a:latin typeface="Gill Sans"/>
                <a:cs typeface="Gill Sans"/>
              </a:rPr>
              <a:t>wird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er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von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zahlreichen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namhaften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Persönlichkeiten</a:t>
            </a:r>
            <a:r>
              <a:rPr sz="1000" spc="8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aus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Politik,Wirtschaft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der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Medienbranche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regelmäßig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als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Coach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zur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Optimierung</a:t>
            </a:r>
            <a:r>
              <a:rPr sz="1000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des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persönlichen</a:t>
            </a:r>
            <a:r>
              <a:rPr sz="1000" spc="-3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Auftretens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konsultiert</a:t>
            </a:r>
            <a:r>
              <a:rPr sz="1000" spc="11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11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als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Moderator</a:t>
            </a:r>
            <a:r>
              <a:rPr sz="1000" spc="12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von</a:t>
            </a:r>
            <a:r>
              <a:rPr sz="1000" spc="12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Diskussionsrunden</a:t>
            </a:r>
            <a:r>
              <a:rPr sz="1000" spc="12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gebucht.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55261" y="3382703"/>
            <a:ext cx="2823845" cy="20764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 marR="99695">
              <a:lnSpc>
                <a:spcPct val="103499"/>
              </a:lnSpc>
              <a:spcBef>
                <a:spcPts val="90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Er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ist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außerdem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Gastdozent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am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Lehrstuhl</a:t>
            </a:r>
            <a:r>
              <a:rPr sz="1000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für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Arbeitswissenschaften</a:t>
            </a:r>
            <a:r>
              <a:rPr sz="1000" spc="9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der</a:t>
            </a:r>
            <a:r>
              <a:rPr sz="1000" spc="-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Technischen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Universität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Darmstadt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(Prof.</a:t>
            </a:r>
            <a:r>
              <a:rPr sz="1000" spc="-5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30" dirty="0">
                <a:solidFill>
                  <a:srgbClr val="595959"/>
                </a:solidFill>
                <a:latin typeface="Gill Sans"/>
                <a:cs typeface="Gill Sans"/>
              </a:rPr>
              <a:t>Dr.</a:t>
            </a:r>
            <a:r>
              <a:rPr sz="1000" spc="-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Ralph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Bruder)</a:t>
            </a:r>
            <a:endParaRPr sz="1000">
              <a:latin typeface="Gill Sans"/>
              <a:cs typeface="Gill Sans"/>
            </a:endParaRPr>
          </a:p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Studienleiter</a:t>
            </a:r>
            <a:r>
              <a:rPr sz="1000" spc="1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des</a:t>
            </a:r>
            <a:r>
              <a:rPr sz="1000" spc="-4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Trainer-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Qualifiziierungsprogramms</a:t>
            </a:r>
            <a:endParaRPr sz="1000">
              <a:latin typeface="Gill Sans"/>
              <a:cs typeface="Gill Sans"/>
            </a:endParaRPr>
          </a:p>
          <a:p>
            <a:pPr marL="38100" marR="488315">
              <a:lnSpc>
                <a:spcPct val="103499"/>
              </a:lnSpc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„Master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of</a:t>
            </a:r>
            <a:r>
              <a:rPr sz="1000" spc="9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Business</a:t>
            </a:r>
            <a:r>
              <a:rPr sz="1000" spc="-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Training“,</a:t>
            </a:r>
            <a:r>
              <a:rPr sz="1000" spc="-4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Urheber</a:t>
            </a:r>
            <a:r>
              <a:rPr sz="1000" spc="10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595959"/>
                </a:solidFill>
                <a:latin typeface="Gill Sans"/>
                <a:cs typeface="Gill Sans"/>
              </a:rPr>
              <a:t>und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Lizenzgeber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der</a:t>
            </a:r>
            <a:r>
              <a:rPr sz="1000" spc="10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S.C.I.L.Strategie</a:t>
            </a:r>
            <a:r>
              <a:rPr sz="1050" spc="-15" baseline="23809" dirty="0">
                <a:solidFill>
                  <a:srgbClr val="595959"/>
                </a:solidFill>
                <a:latin typeface="Gill Sans"/>
                <a:cs typeface="Gill Sans"/>
              </a:rPr>
              <a:t>®</a:t>
            </a:r>
            <a:endParaRPr sz="1050" baseline="23809">
              <a:latin typeface="Gill Sans"/>
              <a:cs typeface="Gill Sans"/>
            </a:endParaRPr>
          </a:p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-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Autor</a:t>
            </a:r>
            <a:r>
              <a:rPr sz="1000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der</a:t>
            </a:r>
            <a:r>
              <a:rPr sz="1000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Bücher</a:t>
            </a:r>
            <a:endParaRPr sz="1000">
              <a:latin typeface="Gill Sans"/>
              <a:cs typeface="Gill Sans"/>
            </a:endParaRPr>
          </a:p>
          <a:p>
            <a:pPr marL="111125" marR="145415" indent="-73025">
              <a:lnSpc>
                <a:spcPct val="103499"/>
              </a:lnSpc>
              <a:buChar char="•"/>
              <a:tabLst>
                <a:tab pos="111125" algn="l"/>
                <a:tab pos="120014" algn="l"/>
              </a:tabLst>
            </a:pP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	Jetzt</a:t>
            </a:r>
            <a:r>
              <a:rPr sz="1000" i="1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reicht’s</a:t>
            </a:r>
            <a:r>
              <a:rPr sz="1000" i="1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–</a:t>
            </a:r>
            <a:r>
              <a:rPr sz="1000" i="1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Ein</a:t>
            </a:r>
            <a:r>
              <a:rPr sz="1000" i="1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Roman</a:t>
            </a:r>
            <a:r>
              <a:rPr sz="1000" i="1" spc="5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über</a:t>
            </a:r>
            <a:r>
              <a:rPr sz="1000" i="1" spc="4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Erziehung,</a:t>
            </a:r>
            <a:r>
              <a:rPr sz="1000" i="1" spc="2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595959"/>
                </a:solidFill>
                <a:latin typeface="Gill Sans"/>
                <a:cs typeface="Gill Sans"/>
              </a:rPr>
              <a:t>Führung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i="1" spc="2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595959"/>
                </a:solidFill>
                <a:latin typeface="Gill Sans"/>
                <a:cs typeface="Gill Sans"/>
              </a:rPr>
              <a:t>Motiviation</a:t>
            </a:r>
            <a:endParaRPr sz="1000">
              <a:latin typeface="Gill Sans"/>
              <a:cs typeface="Gill Sans"/>
            </a:endParaRPr>
          </a:p>
          <a:p>
            <a:pPr marL="120014" indent="-81915">
              <a:lnSpc>
                <a:spcPct val="100000"/>
              </a:lnSpc>
              <a:spcBef>
                <a:spcPts val="45"/>
              </a:spcBef>
              <a:buChar char="•"/>
              <a:tabLst>
                <a:tab pos="120014" algn="l"/>
              </a:tabLst>
            </a:pP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Präsentainment</a:t>
            </a:r>
            <a:r>
              <a:rPr sz="1000" i="1" spc="6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–</a:t>
            </a:r>
            <a:r>
              <a:rPr sz="1000" i="1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Die</a:t>
            </a:r>
            <a:r>
              <a:rPr sz="1000" i="1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hohe</a:t>
            </a:r>
            <a:r>
              <a:rPr sz="1000" i="1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Kunst</a:t>
            </a:r>
            <a:r>
              <a:rPr sz="1000" i="1" spc="6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des</a:t>
            </a:r>
            <a:r>
              <a:rPr sz="1000" i="1" spc="-12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595959"/>
                </a:solidFill>
                <a:latin typeface="Gill Sans"/>
                <a:cs typeface="Gill Sans"/>
              </a:rPr>
              <a:t>Verkaufens,</a:t>
            </a:r>
            <a:endParaRPr sz="1000">
              <a:latin typeface="Gill Sans"/>
              <a:cs typeface="Gill Sans"/>
            </a:endParaRPr>
          </a:p>
          <a:p>
            <a:pPr marL="111125" marR="123825" indent="-73025">
              <a:lnSpc>
                <a:spcPct val="103499"/>
              </a:lnSpc>
              <a:buChar char="•"/>
              <a:tabLst>
                <a:tab pos="111125" algn="l"/>
                <a:tab pos="120014" algn="l"/>
              </a:tabLst>
            </a:pP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	Das</a:t>
            </a:r>
            <a:r>
              <a:rPr sz="1000" i="1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Keymotion-Prinzip</a:t>
            </a:r>
            <a:r>
              <a:rPr sz="1000" i="1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–</a:t>
            </a:r>
            <a:r>
              <a:rPr sz="1000" i="1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Menschen</a:t>
            </a:r>
            <a:r>
              <a:rPr sz="1000" i="1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gewinnen</a:t>
            </a:r>
            <a:r>
              <a:rPr sz="1000" i="1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20" dirty="0">
                <a:solidFill>
                  <a:srgbClr val="595959"/>
                </a:solidFill>
                <a:latin typeface="Gill Sans"/>
                <a:cs typeface="Gill Sans"/>
              </a:rPr>
              <a:t>durch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Reden</a:t>
            </a:r>
            <a:r>
              <a:rPr sz="1000" i="1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i="1" spc="7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Präsentationen</a:t>
            </a:r>
            <a:r>
              <a:rPr sz="1000" i="1" spc="7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25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endParaRPr sz="1000">
              <a:latin typeface="Gill Sans"/>
              <a:cs typeface="Gill Sans"/>
            </a:endParaRPr>
          </a:p>
          <a:p>
            <a:pPr marL="100330" indent="-62230">
              <a:lnSpc>
                <a:spcPct val="100000"/>
              </a:lnSpc>
              <a:spcBef>
                <a:spcPts val="40"/>
              </a:spcBef>
              <a:buChar char="•"/>
              <a:tabLst>
                <a:tab pos="100330" algn="l"/>
              </a:tabLst>
            </a:pP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Wie</a:t>
            </a:r>
            <a:r>
              <a:rPr sz="1000" i="1" spc="3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595959"/>
                </a:solidFill>
                <a:latin typeface="Gill Sans"/>
                <a:cs typeface="Gill Sans"/>
              </a:rPr>
              <a:t>wirke</a:t>
            </a:r>
            <a:r>
              <a:rPr sz="1000" i="1" spc="3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i="1" spc="-20" dirty="0">
                <a:solidFill>
                  <a:srgbClr val="595959"/>
                </a:solidFill>
                <a:latin typeface="Gill Sans"/>
                <a:cs typeface="Gill Sans"/>
              </a:rPr>
              <a:t>ich?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80661" y="5591302"/>
            <a:ext cx="265049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sowie</a:t>
            </a:r>
            <a:r>
              <a:rPr sz="1000" spc="8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zahlreicher</a:t>
            </a:r>
            <a:r>
              <a:rPr sz="1000" spc="9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Fachaufsätze</a:t>
            </a:r>
            <a:r>
              <a:rPr sz="1000" spc="85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595959"/>
                </a:solidFill>
                <a:latin typeface="Gill Sans"/>
                <a:cs typeface="Gill Sans"/>
              </a:rPr>
              <a:t>und</a:t>
            </a:r>
            <a:r>
              <a:rPr sz="1000" spc="90" dirty="0">
                <a:solidFill>
                  <a:srgbClr val="595959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Gill Sans"/>
                <a:cs typeface="Gill Sans"/>
              </a:rPr>
              <a:t>Buchbeiträge.</a:t>
            </a:r>
            <a:endParaRPr sz="1000">
              <a:latin typeface="Gill Sans"/>
              <a:cs typeface="Gill San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305097" y="2344188"/>
            <a:ext cx="1683385" cy="2232025"/>
            <a:chOff x="1305097" y="2344188"/>
            <a:chExt cx="1683385" cy="223202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05097" y="2344188"/>
              <a:ext cx="1683327" cy="223196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33445" y="2376397"/>
              <a:ext cx="1568839" cy="2111642"/>
            </a:xfrm>
            <a:prstGeom prst="rect">
              <a:avLst/>
            </a:prstGeom>
          </p:spPr>
        </p:pic>
      </p:grp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16" name="object 16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7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789709"/>
            <a:ext cx="9563792" cy="39901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15141" y="818546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92710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730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spc="-15" baseline="-5555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500" baseline="-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Curriculum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b="1" spc="-15" baseline="5555" dirty="0">
                <a:solidFill>
                  <a:srgbClr val="FFA200"/>
                </a:solidFill>
                <a:latin typeface="Gill Sans"/>
                <a:cs typeface="Gill Sans"/>
              </a:rPr>
              <a:t>Budget</a:t>
            </a:r>
            <a:r>
              <a:rPr sz="1500" b="1" baseline="5555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4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5101" y="1497347"/>
            <a:ext cx="1367790" cy="398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475"/>
              </a:lnSpc>
              <a:spcBef>
                <a:spcPts val="9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I</a:t>
            </a:r>
            <a:endParaRPr sz="1250">
              <a:latin typeface="Gill Sans"/>
              <a:cs typeface="Gill Sans"/>
            </a:endParaRPr>
          </a:p>
          <a:p>
            <a:pPr marL="12700">
              <a:lnSpc>
                <a:spcPts val="1475"/>
              </a:lnSpc>
            </a:pPr>
            <a:r>
              <a:rPr sz="1250" b="1" i="1" spc="-20" dirty="0">
                <a:solidFill>
                  <a:srgbClr val="323232"/>
                </a:solidFill>
                <a:latin typeface="Gill Sans"/>
                <a:cs typeface="Gill Sans"/>
              </a:rPr>
              <a:t>1-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tägiges</a:t>
            </a:r>
            <a:r>
              <a:rPr sz="1250" b="1" i="1" spc="-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10" dirty="0">
                <a:solidFill>
                  <a:srgbClr val="323232"/>
                </a:solidFill>
                <a:latin typeface="Gill Sans"/>
                <a:cs typeface="Gill Sans"/>
              </a:rPr>
              <a:t>KickOff</a:t>
            </a:r>
            <a:endParaRPr sz="1250">
              <a:latin typeface="Gill Sans"/>
              <a:cs typeface="Gill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3379" y="1604162"/>
            <a:ext cx="28194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spc="3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4.900,00</a:t>
            </a:r>
            <a:r>
              <a:rPr sz="1000" i="1" spc="2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(inkl.</a:t>
            </a:r>
            <a:r>
              <a:rPr sz="1000" i="1" spc="-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aller</a:t>
            </a:r>
            <a:r>
              <a:rPr sz="1000" i="1" spc="-1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Vor-</a:t>
            </a:r>
            <a:r>
              <a:rPr sz="1000" i="1" spc="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i="1" spc="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Nachbereitungsarbeiten)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6885" y="2235191"/>
            <a:ext cx="1554480" cy="39878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50"/>
              </a:lnSpc>
              <a:spcBef>
                <a:spcPts val="18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II </a:t>
            </a:r>
            <a:r>
              <a:rPr sz="1250" b="1" i="1" spc="-10" dirty="0">
                <a:solidFill>
                  <a:srgbClr val="323232"/>
                </a:solidFill>
                <a:latin typeface="Gill Sans"/>
                <a:cs typeface="Gill Sans"/>
              </a:rPr>
              <a:t>S.C.I.L.Evaluationen</a:t>
            </a:r>
            <a:endParaRPr sz="1250">
              <a:latin typeface="Gill Sans"/>
              <a:cs typeface="Gill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6885" y="2806875"/>
            <a:ext cx="1828164" cy="1107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475"/>
              </a:lnSpc>
              <a:spcBef>
                <a:spcPts val="9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III</a:t>
            </a:r>
            <a:endParaRPr sz="1250">
              <a:latin typeface="Gill Sans"/>
              <a:cs typeface="Gill Sans"/>
            </a:endParaRPr>
          </a:p>
          <a:p>
            <a:pPr marL="12700">
              <a:lnSpc>
                <a:spcPts val="1475"/>
              </a:lnSpc>
            </a:pPr>
            <a:r>
              <a:rPr sz="1250" b="1" i="1" spc="-20" dirty="0">
                <a:solidFill>
                  <a:srgbClr val="323232"/>
                </a:solidFill>
                <a:latin typeface="Gill Sans"/>
                <a:cs typeface="Gill Sans"/>
              </a:rPr>
              <a:t>2-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tägige</a:t>
            </a:r>
            <a:r>
              <a:rPr sz="1250" b="1" i="1" spc="-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10" dirty="0">
                <a:solidFill>
                  <a:srgbClr val="323232"/>
                </a:solidFill>
                <a:latin typeface="Gill Sans"/>
                <a:cs typeface="Gill Sans"/>
              </a:rPr>
              <a:t>Messetrainings</a:t>
            </a:r>
            <a:endParaRPr sz="125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(=2</a:t>
            </a:r>
            <a:r>
              <a:rPr sz="1250" b="1" i="1" spc="-2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x</a:t>
            </a:r>
            <a:r>
              <a:rPr sz="1250" b="1" i="1" spc="-1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2</a:t>
            </a:r>
            <a:r>
              <a:rPr sz="1250" b="1" i="1" spc="-1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0" dirty="0">
                <a:solidFill>
                  <a:srgbClr val="323232"/>
                </a:solidFill>
                <a:latin typeface="Gill Sans"/>
                <a:cs typeface="Gill Sans"/>
              </a:rPr>
              <a:t>Tage)</a:t>
            </a:r>
            <a:endParaRPr sz="1250">
              <a:latin typeface="Gill Sans"/>
              <a:cs typeface="Gill Sans"/>
            </a:endParaRPr>
          </a:p>
          <a:p>
            <a:pPr marL="12700" marR="1077595">
              <a:lnSpc>
                <a:spcPts val="1450"/>
              </a:lnSpc>
              <a:spcBef>
                <a:spcPts val="1165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IV </a:t>
            </a:r>
            <a:r>
              <a:rPr sz="1250" b="1" i="1" spc="-30" dirty="0">
                <a:solidFill>
                  <a:srgbClr val="323232"/>
                </a:solidFill>
                <a:latin typeface="Gill Sans"/>
                <a:cs typeface="Gill Sans"/>
              </a:rPr>
              <a:t>WebTalks</a:t>
            </a:r>
            <a:endParaRPr sz="125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3379" y="2471826"/>
            <a:ext cx="219011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70510" algn="l"/>
              </a:tabLst>
            </a:pPr>
            <a:r>
              <a:rPr sz="1000" i="1" spc="-50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	98,00</a:t>
            </a:r>
            <a:r>
              <a:rPr sz="1000" i="1" spc="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/</a:t>
            </a:r>
            <a:r>
              <a:rPr sz="1000" i="1" spc="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pro</a:t>
            </a:r>
            <a:r>
              <a:rPr sz="1000" i="1" spc="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Person</a:t>
            </a:r>
            <a:r>
              <a:rPr sz="1000" i="1" spc="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(regulär</a:t>
            </a:r>
            <a:r>
              <a:rPr sz="1000" i="1" spc="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spc="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450,00)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5100" y="4146269"/>
            <a:ext cx="1941195" cy="398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475"/>
              </a:lnSpc>
              <a:spcBef>
                <a:spcPts val="9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V</a:t>
            </a:r>
            <a:endParaRPr sz="1250">
              <a:latin typeface="Gill Sans"/>
              <a:cs typeface="Gill Sans"/>
            </a:endParaRPr>
          </a:p>
          <a:p>
            <a:pPr marL="12700">
              <a:lnSpc>
                <a:spcPts val="1475"/>
              </a:lnSpc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halbtägiges</a:t>
            </a:r>
            <a:r>
              <a:rPr sz="1250" b="1" i="1" spc="-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10" dirty="0">
                <a:solidFill>
                  <a:srgbClr val="323232"/>
                </a:solidFill>
                <a:latin typeface="Gill Sans"/>
                <a:cs typeface="Gill Sans"/>
              </a:rPr>
              <a:t>Teamtraining</a:t>
            </a:r>
            <a:endParaRPr sz="1250">
              <a:latin typeface="Gill Sans"/>
              <a:cs typeface="Gill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10801" y="5181704"/>
            <a:ext cx="2997835" cy="3409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90"/>
              </a:spcBef>
            </a:pP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Alle</a:t>
            </a:r>
            <a:r>
              <a:rPr sz="1000" i="1" spc="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vorstehend</a:t>
            </a:r>
            <a:r>
              <a:rPr sz="1000" i="1" spc="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genannten</a:t>
            </a:r>
            <a:r>
              <a:rPr sz="1000" i="1" spc="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Positionen</a:t>
            </a:r>
            <a:r>
              <a:rPr sz="1000" i="1" spc="8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verstehen</a:t>
            </a:r>
            <a:r>
              <a:rPr sz="1000" i="1" spc="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sich</a:t>
            </a:r>
            <a:r>
              <a:rPr sz="1000" i="1" spc="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zzgl.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anfallender</a:t>
            </a:r>
            <a:r>
              <a:rPr sz="1000" i="1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Reisekosten</a:t>
            </a:r>
            <a:r>
              <a:rPr sz="1000" i="1" spc="6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i="1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Spesen</a:t>
            </a:r>
            <a:r>
              <a:rPr sz="1000" i="1" spc="6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sowie</a:t>
            </a:r>
            <a:r>
              <a:rPr sz="1000" i="1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der</a:t>
            </a:r>
            <a:r>
              <a:rPr sz="1000" i="1" spc="7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gesetzl.</a:t>
            </a:r>
            <a:r>
              <a:rPr sz="1000" i="1" spc="-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20" dirty="0">
                <a:solidFill>
                  <a:srgbClr val="323232"/>
                </a:solidFill>
                <a:latin typeface="Gill Sans"/>
                <a:cs typeface="Gill Sans"/>
              </a:rPr>
              <a:t>MwSt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0235" y="3203094"/>
            <a:ext cx="285115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spc="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19.600,00</a:t>
            </a:r>
            <a:r>
              <a:rPr sz="1000" i="1" spc="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(inkl.</a:t>
            </a:r>
            <a:r>
              <a:rPr sz="1000" i="1" spc="-7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aller</a:t>
            </a:r>
            <a:r>
              <a:rPr sz="1000" i="1" spc="-1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Vor-</a:t>
            </a:r>
            <a:r>
              <a:rPr sz="1000" i="1" spc="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i="1" spc="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Nachbereitungsarbeiten)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0235" y="4319432"/>
            <a:ext cx="28194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spc="3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2.500,00</a:t>
            </a:r>
            <a:r>
              <a:rPr sz="1000" i="1" spc="2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(inkl.</a:t>
            </a:r>
            <a:r>
              <a:rPr sz="1000" i="1" spc="-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aller</a:t>
            </a:r>
            <a:r>
              <a:rPr sz="1000" i="1" spc="-1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Vor-</a:t>
            </a:r>
            <a:r>
              <a:rPr sz="1000" i="1" spc="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i="1" spc="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Nachbereitungsarbeiten)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63379" y="3715806"/>
            <a:ext cx="4318000" cy="3409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08075" marR="5080" indent="-1096010">
              <a:lnSpc>
                <a:spcPct val="103499"/>
              </a:lnSpc>
              <a:spcBef>
                <a:spcPts val="90"/>
              </a:spcBef>
              <a:tabLst>
                <a:tab pos="233679" algn="l"/>
              </a:tabLst>
            </a:pPr>
            <a:r>
              <a:rPr sz="1000" i="1" spc="-50" dirty="0">
                <a:solidFill>
                  <a:srgbClr val="323232"/>
                </a:solidFill>
                <a:latin typeface="Gill Sans"/>
                <a:cs typeface="Gill Sans"/>
              </a:rPr>
              <a:t>€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	590,00</a:t>
            </a:r>
            <a:r>
              <a:rPr sz="1000" i="1" spc="4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je</a:t>
            </a:r>
            <a:r>
              <a:rPr sz="1000" i="1" spc="-12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WebTalk</a:t>
            </a:r>
            <a:r>
              <a:rPr sz="1000" i="1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(inkl.</a:t>
            </a:r>
            <a:r>
              <a:rPr sz="1000" i="1" spc="-7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aller</a:t>
            </a:r>
            <a:r>
              <a:rPr sz="1000" i="1" spc="-1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Vor-</a:t>
            </a:r>
            <a:r>
              <a:rPr sz="1000" i="1" spc="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i="1" spc="4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Nachbereitungsarbeiten</a:t>
            </a:r>
            <a:r>
              <a:rPr sz="1000" i="1" spc="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sowie</a:t>
            </a:r>
            <a:r>
              <a:rPr sz="1000" i="1" spc="4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Bereitstellung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der</a:t>
            </a:r>
            <a:r>
              <a:rPr sz="1000" i="1" spc="7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323232"/>
                </a:solidFill>
                <a:latin typeface="Gill Sans"/>
                <a:cs typeface="Gill Sans"/>
              </a:rPr>
              <a:t>erforderlichen</a:t>
            </a:r>
            <a:r>
              <a:rPr sz="1000" i="1" spc="7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i="1" spc="-10" dirty="0">
                <a:solidFill>
                  <a:srgbClr val="323232"/>
                </a:solidFill>
                <a:latin typeface="Gill Sans"/>
                <a:cs typeface="Gill Sans"/>
              </a:rPr>
              <a:t>Konferenztechnik)</a:t>
            </a:r>
            <a:endParaRPr sz="10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55899" y="1392176"/>
            <a:ext cx="4078604" cy="8147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spc="-10" dirty="0">
                <a:solidFill>
                  <a:srgbClr val="323232"/>
                </a:solidFill>
                <a:latin typeface="Gill Sans"/>
                <a:cs typeface="Gill Sans"/>
              </a:rPr>
              <a:t>Terminoptionen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000">
              <a:latin typeface="Gill Sans"/>
              <a:cs typeface="Gill Sans"/>
            </a:endParaRPr>
          </a:p>
          <a:p>
            <a:pPr marL="12700" marR="5080" algn="just">
              <a:lnSpc>
                <a:spcPct val="103499"/>
              </a:lnSpc>
              <a:spcBef>
                <a:spcPts val="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Nach</a:t>
            </a:r>
            <a:r>
              <a:rPr sz="1000" spc="9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Prüfung</a:t>
            </a:r>
            <a:r>
              <a:rPr sz="1000" spc="9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der</a:t>
            </a:r>
            <a:r>
              <a:rPr sz="1000" spc="9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seitens</a:t>
            </a:r>
            <a:r>
              <a:rPr sz="1000" spc="9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des</a:t>
            </a:r>
            <a:r>
              <a:rPr sz="1000" spc="9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Präsentainment</a:t>
            </a:r>
            <a:r>
              <a:rPr sz="1000" spc="9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Partners</a:t>
            </a:r>
            <a:r>
              <a:rPr sz="1000" spc="-4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Andreas</a:t>
            </a:r>
            <a:r>
              <a:rPr sz="1000" spc="9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323232"/>
                </a:solidFill>
                <a:latin typeface="Gill Sans"/>
                <a:cs typeface="Gill Sans"/>
              </a:rPr>
              <a:t>Bornhäußer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freien</a:t>
            </a:r>
            <a:r>
              <a:rPr sz="1000" spc="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Kapazitäten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können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wir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Ihnen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die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folgenden</a:t>
            </a:r>
            <a:r>
              <a:rPr sz="1000" spc="-7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323232"/>
                </a:solidFill>
                <a:latin typeface="Gill Sans"/>
                <a:cs typeface="Gill Sans"/>
              </a:rPr>
              <a:t>Termine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in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den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von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323232"/>
                </a:solidFill>
                <a:latin typeface="Gill Sans"/>
                <a:cs typeface="Gill Sans"/>
              </a:rPr>
              <a:t>Ihnen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gewünschten</a:t>
            </a:r>
            <a:r>
              <a:rPr sz="1000" spc="13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Zeiträumen</a:t>
            </a:r>
            <a:r>
              <a:rPr sz="1000" spc="1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323232"/>
                </a:solidFill>
                <a:latin typeface="Gill Sans"/>
                <a:cs typeface="Gill Sans"/>
              </a:rPr>
              <a:t>anbieten: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5899" y="2338719"/>
            <a:ext cx="113665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14.</a:t>
            </a:r>
            <a:r>
              <a:rPr sz="1000" spc="-8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oder</a:t>
            </a:r>
            <a:r>
              <a:rPr sz="1000" spc="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31.</a:t>
            </a:r>
            <a:r>
              <a:rPr sz="1000" spc="-7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Juli</a:t>
            </a:r>
            <a:r>
              <a:rPr sz="1000" spc="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323232"/>
                </a:solidFill>
                <a:latin typeface="Gill Sans"/>
                <a:cs typeface="Gill Sans"/>
              </a:rPr>
              <a:t>2017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5899" y="2654233"/>
            <a:ext cx="158559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Zeitraum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Juli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bis</a:t>
            </a:r>
            <a:r>
              <a:rPr sz="1000" spc="-6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August</a:t>
            </a:r>
            <a:r>
              <a:rPr sz="1000" spc="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323232"/>
                </a:solidFill>
                <a:latin typeface="Gill Sans"/>
                <a:cs typeface="Gill Sans"/>
              </a:rPr>
              <a:t>2017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5899" y="2969747"/>
            <a:ext cx="25165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07.</a:t>
            </a:r>
            <a:r>
              <a:rPr sz="1000" spc="-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bis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10.</a:t>
            </a:r>
            <a:r>
              <a:rPr sz="1000" spc="-18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August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oder</a:t>
            </a:r>
            <a:r>
              <a:rPr sz="1000" spc="6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14.</a:t>
            </a:r>
            <a:r>
              <a:rPr sz="1000" spc="-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und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15.</a:t>
            </a:r>
            <a:r>
              <a:rPr sz="1000" spc="-18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August</a:t>
            </a:r>
            <a:r>
              <a:rPr sz="1000" spc="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323232"/>
                </a:solidFill>
                <a:latin typeface="Gill Sans"/>
                <a:cs typeface="Gill Sans"/>
              </a:rPr>
              <a:t>2017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55899" y="3285261"/>
            <a:ext cx="145161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04.</a:t>
            </a:r>
            <a:r>
              <a:rPr sz="1000" spc="-6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bis</a:t>
            </a:r>
            <a:r>
              <a:rPr sz="1000" spc="7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08.</a:t>
            </a:r>
            <a:r>
              <a:rPr sz="1000" spc="-5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September</a:t>
            </a:r>
            <a:r>
              <a:rPr sz="1000" spc="6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323232"/>
                </a:solidFill>
                <a:latin typeface="Gill Sans"/>
                <a:cs typeface="Gill Sans"/>
              </a:rPr>
              <a:t>2017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5899" y="3600776"/>
            <a:ext cx="108648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13.</a:t>
            </a:r>
            <a:r>
              <a:rPr sz="1000" spc="-35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323232"/>
                </a:solidFill>
                <a:latin typeface="Gill Sans"/>
                <a:cs typeface="Gill Sans"/>
              </a:rPr>
              <a:t>September</a:t>
            </a:r>
            <a:r>
              <a:rPr sz="1000" spc="10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323232"/>
                </a:solidFill>
                <a:latin typeface="Gill Sans"/>
                <a:cs typeface="Gill Sans"/>
              </a:rPr>
              <a:t>2017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5899" y="4389561"/>
            <a:ext cx="4336415" cy="20764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46990">
              <a:lnSpc>
                <a:spcPct val="103499"/>
              </a:lnSpc>
              <a:spcBef>
                <a:spcPts val="90"/>
              </a:spcBef>
            </a:pPr>
            <a:r>
              <a:rPr sz="1000" b="1" i="1" dirty="0">
                <a:latin typeface="Arial"/>
                <a:cs typeface="Arial"/>
              </a:rPr>
              <a:t>Diese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Termine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halten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wir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bis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Ende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Mai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2017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als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Optionen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für</a:t>
            </a:r>
            <a:r>
              <a:rPr sz="1000" b="1" i="1" spc="8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Sie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frei. </a:t>
            </a:r>
            <a:r>
              <a:rPr sz="1000" b="1" i="1" dirty="0">
                <a:latin typeface="Arial"/>
                <a:cs typeface="Arial"/>
              </a:rPr>
              <a:t>Bitte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geben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Sie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uns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bis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dahin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möglichst</a:t>
            </a:r>
            <a:r>
              <a:rPr sz="1000" b="1" i="1" spc="10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Ihre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Rückmeldung.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Vielen </a:t>
            </a:r>
            <a:r>
              <a:rPr sz="1000" b="1" i="1" dirty="0">
                <a:latin typeface="Arial"/>
                <a:cs typeface="Arial"/>
              </a:rPr>
              <a:t>Dank</a:t>
            </a:r>
            <a:r>
              <a:rPr sz="1000" b="1" i="1" spc="6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im</a:t>
            </a:r>
            <a:r>
              <a:rPr sz="1000" b="1" i="1" spc="6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Voraus.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i="1" spc="-10" dirty="0">
                <a:latin typeface="Arial"/>
                <a:cs typeface="Arial"/>
              </a:rPr>
              <a:t>Schlußbemerkung</a:t>
            </a:r>
            <a:r>
              <a:rPr sz="1000" spc="-10" dirty="0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3499"/>
              </a:lnSpc>
            </a:pPr>
            <a:r>
              <a:rPr sz="1000" dirty="0">
                <a:latin typeface="Arial"/>
                <a:cs typeface="Arial"/>
              </a:rPr>
              <a:t>Für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den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Fall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der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Beauftragung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mit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dem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hiermit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angebotenen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Projekt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sowie </a:t>
            </a:r>
            <a:r>
              <a:rPr sz="1000" dirty="0">
                <a:latin typeface="Arial"/>
                <a:cs typeface="Arial"/>
              </a:rPr>
              <a:t>für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alle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möglichen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Folgeeinsätze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von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Andreas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Bornhäußer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oder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einem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der </a:t>
            </a:r>
            <a:r>
              <a:rPr sz="1000" dirty="0">
                <a:latin typeface="Arial"/>
                <a:cs typeface="Arial"/>
              </a:rPr>
              <a:t>anderen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Präsentainment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Partner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ist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und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bleibt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die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Präsentainment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Group </a:t>
            </a:r>
            <a:r>
              <a:rPr sz="1000" dirty="0">
                <a:latin typeface="Arial"/>
                <a:cs typeface="Arial"/>
              </a:rPr>
              <a:t>GmbH</a:t>
            </a:r>
            <a:r>
              <a:rPr sz="1000" spc="1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alleinige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Vertragspartnerin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der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thyssenkrupp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Academy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GmbH.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i="1" dirty="0">
                <a:latin typeface="Arial"/>
                <a:cs typeface="Arial"/>
              </a:rPr>
              <a:t>Es</a:t>
            </a:r>
            <a:r>
              <a:rPr sz="1000" b="1" i="1" spc="12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besteht</a:t>
            </a:r>
            <a:r>
              <a:rPr sz="1000" b="1" i="1" spc="12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bereits</a:t>
            </a:r>
            <a:r>
              <a:rPr sz="1000" b="1" i="1" spc="12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einen</a:t>
            </a:r>
            <a:r>
              <a:rPr sz="1000" b="1" i="1" spc="12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Rahmenvertrag</a:t>
            </a:r>
            <a:r>
              <a:rPr sz="1000" b="1" i="1" spc="12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zwischen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000" b="1" i="1" dirty="0">
                <a:latin typeface="Arial"/>
                <a:cs typeface="Arial"/>
              </a:rPr>
              <a:t>der</a:t>
            </a:r>
            <a:r>
              <a:rPr sz="1000" b="1" i="1" spc="114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thyssenkrupp</a:t>
            </a:r>
            <a:r>
              <a:rPr sz="1000" b="1" i="1" spc="6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AG</a:t>
            </a:r>
            <a:r>
              <a:rPr sz="1000" b="1" i="1" spc="114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und</a:t>
            </a:r>
            <a:r>
              <a:rPr sz="1000" b="1" i="1" spc="11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der</a:t>
            </a:r>
            <a:r>
              <a:rPr sz="1000" b="1" i="1" spc="11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Präsentainment</a:t>
            </a:r>
            <a:r>
              <a:rPr sz="1000" b="1" i="1" spc="114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Group</a:t>
            </a:r>
            <a:r>
              <a:rPr sz="1000" b="1" i="1" spc="110" dirty="0">
                <a:latin typeface="Arial"/>
                <a:cs typeface="Arial"/>
              </a:rPr>
              <a:t> </a:t>
            </a:r>
            <a:r>
              <a:rPr sz="1000" b="1" i="1" spc="-20" dirty="0">
                <a:latin typeface="Arial"/>
                <a:cs typeface="Arial"/>
              </a:rPr>
              <a:t>GmbH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789709"/>
            <a:ext cx="9563792" cy="39901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15141" y="818546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92710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730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spc="-15" baseline="-5555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500" baseline="-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Curriculum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b="1" spc="-15" baseline="5555" dirty="0">
                <a:solidFill>
                  <a:srgbClr val="FFA200"/>
                </a:solidFill>
                <a:latin typeface="Gill Sans"/>
                <a:cs typeface="Gill Sans"/>
              </a:rPr>
              <a:t>Termine</a:t>
            </a:r>
            <a:r>
              <a:rPr sz="1500" b="1" baseline="5555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15" name="object 15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4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02307" y="2250145"/>
            <a:ext cx="733425" cy="1521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 marR="6985" indent="31115" algn="just">
              <a:lnSpc>
                <a:spcPct val="149300"/>
              </a:lnSpc>
              <a:spcBef>
                <a:spcPts val="10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I 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II</a:t>
            </a:r>
            <a:endParaRPr sz="1250">
              <a:latin typeface="Gill Sans"/>
              <a:cs typeface="Gill Sans"/>
            </a:endParaRPr>
          </a:p>
          <a:p>
            <a:pPr marL="12700" marR="5080" indent="-635" algn="just">
              <a:lnSpc>
                <a:spcPct val="160400"/>
              </a:lnSpc>
              <a:spcBef>
                <a:spcPts val="80"/>
              </a:spcBef>
            </a:pP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III 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</a:t>
            </a:r>
            <a:r>
              <a:rPr sz="1250" b="1" i="1" spc="-25" dirty="0">
                <a:solidFill>
                  <a:srgbClr val="323232"/>
                </a:solidFill>
                <a:latin typeface="Gill Sans"/>
                <a:cs typeface="Gill Sans"/>
              </a:rPr>
              <a:t>IV </a:t>
            </a:r>
            <a:r>
              <a:rPr sz="1250" b="1" i="1" dirty="0">
                <a:solidFill>
                  <a:srgbClr val="323232"/>
                </a:solidFill>
                <a:latin typeface="Gill Sans"/>
                <a:cs typeface="Gill Sans"/>
              </a:rPr>
              <a:t>Modul</a:t>
            </a:r>
            <a:r>
              <a:rPr sz="1250" b="1" i="1" spc="-50" dirty="0">
                <a:solidFill>
                  <a:srgbClr val="323232"/>
                </a:solidFill>
                <a:latin typeface="Gill Sans"/>
                <a:cs typeface="Gill Sans"/>
              </a:rPr>
              <a:t> V</a:t>
            </a:r>
            <a:endParaRPr sz="125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946525" cy="49161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90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Im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Rahmen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eines</a:t>
            </a:r>
            <a:r>
              <a:rPr sz="1000" spc="-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Telefonats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sowie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schriftlicher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Form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per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eMail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vom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26.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April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2017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wurde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uns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Ihnen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detailliertes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Briefing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übermittelt,</a:t>
            </a:r>
            <a:r>
              <a:rPr sz="1000" spc="-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in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Aufgabenstellung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geplanten</a:t>
            </a:r>
            <a:r>
              <a:rPr sz="1000" spc="-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Weiterbildungsmaßnahme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skizziert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haben.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48069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wesentlichen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Eckdaten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dieser</a:t>
            </a:r>
            <a:r>
              <a:rPr sz="1000" spc="-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Aufgabenstellungen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werden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im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folgenden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kurz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noch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einmal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wiederholt: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Zielgruppe: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01600" marR="13970" indent="-90805">
              <a:lnSpc>
                <a:spcPct val="103499"/>
              </a:lnSpc>
              <a:spcBef>
                <a:spcPts val="5"/>
              </a:spcBef>
              <a:buChar char="•"/>
              <a:tabLst>
                <a:tab pos="101600" algn="l"/>
                <a:tab pos="107314" algn="l"/>
              </a:tabLst>
            </a:pPr>
            <a:r>
              <a:rPr sz="1000" dirty="0">
                <a:latin typeface="Geneva"/>
                <a:cs typeface="Geneva"/>
              </a:rPr>
              <a:t>	</a:t>
            </a:r>
            <a:r>
              <a:rPr sz="1000" spc="-75" dirty="0">
                <a:latin typeface="Geneva"/>
                <a:cs typeface="Geneva"/>
              </a:rPr>
              <a:t>Vertriebsleute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aus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45" dirty="0">
                <a:latin typeface="Geneva"/>
                <a:cs typeface="Geneva"/>
              </a:rPr>
              <a:t>3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BAs: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SE,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35" dirty="0">
                <a:latin typeface="Geneva"/>
                <a:cs typeface="Geneva"/>
              </a:rPr>
              <a:t>CT,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50" dirty="0">
                <a:latin typeface="Geneva"/>
                <a:cs typeface="Geneva"/>
              </a:rPr>
              <a:t>SY,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14" dirty="0">
                <a:latin typeface="Geneva"/>
                <a:cs typeface="Geneva"/>
              </a:rPr>
              <a:t>Key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Account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Manager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und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14" dirty="0">
                <a:latin typeface="Geneva"/>
                <a:cs typeface="Geneva"/>
              </a:rPr>
              <a:t>ggf.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20" dirty="0">
                <a:latin typeface="Geneva"/>
                <a:cs typeface="Geneva"/>
              </a:rPr>
              <a:t>head </a:t>
            </a:r>
            <a:r>
              <a:rPr sz="1000" spc="-75" dirty="0">
                <a:latin typeface="Geneva"/>
                <a:cs typeface="Geneva"/>
              </a:rPr>
              <a:t>of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sales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145" dirty="0">
                <a:latin typeface="Geneva"/>
                <a:cs typeface="Geneva"/>
              </a:rPr>
              <a:t>/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Teamleiter</a:t>
            </a:r>
            <a:endParaRPr sz="1000">
              <a:latin typeface="Geneva"/>
              <a:cs typeface="Geneva"/>
            </a:endParaRPr>
          </a:p>
          <a:p>
            <a:pPr marL="101600" marR="81280" indent="-90805">
              <a:lnSpc>
                <a:spcPct val="103499"/>
              </a:lnSpc>
              <a:spcBef>
                <a:spcPts val="1240"/>
              </a:spcBef>
              <a:buChar char="•"/>
              <a:tabLst>
                <a:tab pos="101600" algn="l"/>
                <a:tab pos="107314" algn="l"/>
              </a:tabLst>
            </a:pPr>
            <a:r>
              <a:rPr sz="1000" dirty="0">
                <a:latin typeface="Geneva"/>
                <a:cs typeface="Geneva"/>
              </a:rPr>
              <a:t>	</a:t>
            </a:r>
            <a:r>
              <a:rPr sz="1000" spc="-65" dirty="0">
                <a:latin typeface="Geneva"/>
                <a:cs typeface="Geneva"/>
              </a:rPr>
              <a:t>andere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FunkFonsbereiche:</a:t>
            </a:r>
            <a:r>
              <a:rPr sz="1000" spc="-55" dirty="0">
                <a:latin typeface="Geneva"/>
                <a:cs typeface="Geneva"/>
              </a:rPr>
              <a:t> ENG, </a:t>
            </a:r>
            <a:r>
              <a:rPr sz="1000" spc="-35" dirty="0">
                <a:latin typeface="Geneva"/>
                <a:cs typeface="Geneva"/>
              </a:rPr>
              <a:t>COM,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SMD, </a:t>
            </a:r>
            <a:r>
              <a:rPr sz="1000" spc="-114" dirty="0">
                <a:latin typeface="Geneva"/>
                <a:cs typeface="Geneva"/>
              </a:rPr>
              <a:t>ggf.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Teamleiter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level,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(ggf. </a:t>
            </a:r>
            <a:r>
              <a:rPr sz="1000" spc="-25" dirty="0">
                <a:latin typeface="Geneva"/>
                <a:cs typeface="Geneva"/>
              </a:rPr>
              <a:t>HR)</a:t>
            </a:r>
            <a:endParaRPr sz="1000">
              <a:latin typeface="Geneva"/>
              <a:cs typeface="Geneva"/>
            </a:endParaRPr>
          </a:p>
          <a:p>
            <a:pPr marL="12700" marR="227329">
              <a:lnSpc>
                <a:spcPct val="103499"/>
              </a:lnSpc>
              <a:spcBef>
                <a:spcPts val="1245"/>
              </a:spcBef>
            </a:pPr>
            <a:r>
              <a:rPr sz="1000" spc="-85" dirty="0">
                <a:latin typeface="Geneva"/>
                <a:cs typeface="Geneva"/>
              </a:rPr>
              <a:t>Insgesamt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zwischen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90" dirty="0">
                <a:latin typeface="Geneva"/>
                <a:cs typeface="Geneva"/>
              </a:rPr>
              <a:t>20-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190" dirty="0">
                <a:latin typeface="Geneva"/>
                <a:cs typeface="Geneva"/>
              </a:rPr>
              <a:t>‐40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Personen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zzgl.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Hostessen,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Technik,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Caterer, </a:t>
            </a:r>
            <a:r>
              <a:rPr sz="1000" spc="-10" dirty="0">
                <a:latin typeface="Geneva"/>
                <a:cs typeface="Geneva"/>
              </a:rPr>
              <a:t>Security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Zielsetzung: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Gill Sans"/>
              <a:cs typeface="Gill Sans"/>
            </a:endParaRPr>
          </a:p>
          <a:p>
            <a:pPr marL="12700" marR="819785">
              <a:lnSpc>
                <a:spcPct val="103499"/>
              </a:lnSpc>
            </a:pPr>
            <a:r>
              <a:rPr sz="1000" spc="-55" dirty="0">
                <a:latin typeface="Geneva"/>
                <a:cs typeface="Geneva"/>
              </a:rPr>
              <a:t>ImplemenFerung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von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Coporate</a:t>
            </a:r>
            <a:r>
              <a:rPr sz="1000" spc="-9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Behaviour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dirty="0">
                <a:latin typeface="Geneva"/>
                <a:cs typeface="Geneva"/>
              </a:rPr>
              <a:t>und</a:t>
            </a:r>
            <a:r>
              <a:rPr sz="1000" spc="409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Corporate </a:t>
            </a:r>
            <a:r>
              <a:rPr sz="1000" spc="-65" dirty="0">
                <a:latin typeface="Geneva"/>
                <a:cs typeface="Geneva"/>
              </a:rPr>
              <a:t>CommunicaFon </a:t>
            </a:r>
            <a:r>
              <a:rPr sz="1000" spc="-50" dirty="0">
                <a:latin typeface="Geneva"/>
                <a:cs typeface="Geneva"/>
              </a:rPr>
              <a:t>im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Sinne</a:t>
            </a:r>
            <a:r>
              <a:rPr sz="1000" spc="-60" dirty="0">
                <a:latin typeface="Geneva"/>
                <a:cs typeface="Geneva"/>
              </a:rPr>
              <a:t> und </a:t>
            </a:r>
            <a:r>
              <a:rPr sz="1000" spc="-100" dirty="0">
                <a:latin typeface="Geneva"/>
                <a:cs typeface="Geneva"/>
              </a:rPr>
              <a:t>zum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Nutzen</a:t>
            </a:r>
            <a:endParaRPr sz="1000">
              <a:latin typeface="Geneva"/>
              <a:cs typeface="Geneva"/>
            </a:endParaRPr>
          </a:p>
          <a:p>
            <a:pPr marL="107950" indent="-96520">
              <a:lnSpc>
                <a:spcPct val="100000"/>
              </a:lnSpc>
              <a:spcBef>
                <a:spcPts val="1285"/>
              </a:spcBef>
              <a:buChar char="•"/>
              <a:tabLst>
                <a:tab pos="107950" algn="l"/>
              </a:tabLst>
            </a:pPr>
            <a:r>
              <a:rPr sz="1000" spc="-50" dirty="0">
                <a:latin typeface="Geneva"/>
                <a:cs typeface="Geneva"/>
              </a:rPr>
              <a:t>einer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dem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Markenversprechen</a:t>
            </a:r>
            <a:r>
              <a:rPr sz="1000" spc="-4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adäquaten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Kundenansprache</a:t>
            </a:r>
            <a:endParaRPr sz="1000">
              <a:latin typeface="Geneva"/>
              <a:cs typeface="Geneva"/>
            </a:endParaRPr>
          </a:p>
          <a:p>
            <a:pPr marL="107950" indent="-96520">
              <a:lnSpc>
                <a:spcPct val="100000"/>
              </a:lnSpc>
              <a:spcBef>
                <a:spcPts val="40"/>
              </a:spcBef>
              <a:buChar char="•"/>
              <a:tabLst>
                <a:tab pos="107950" algn="l"/>
              </a:tabLst>
            </a:pPr>
            <a:r>
              <a:rPr sz="1000" spc="-60" dirty="0">
                <a:latin typeface="Geneva"/>
                <a:cs typeface="Geneva"/>
              </a:rPr>
              <a:t>einem</a:t>
            </a:r>
            <a:r>
              <a:rPr sz="1000" spc="-20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einheitlichen</a:t>
            </a:r>
            <a:r>
              <a:rPr sz="1000" spc="-1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Au[reten</a:t>
            </a:r>
            <a:endParaRPr sz="1000">
              <a:latin typeface="Geneva"/>
              <a:cs typeface="Geneva"/>
            </a:endParaRPr>
          </a:p>
          <a:p>
            <a:pPr marL="107950" indent="-96520">
              <a:lnSpc>
                <a:spcPct val="100000"/>
              </a:lnSpc>
              <a:spcBef>
                <a:spcPts val="45"/>
              </a:spcBef>
              <a:buChar char="•"/>
              <a:tabLst>
                <a:tab pos="107950" algn="l"/>
              </a:tabLst>
            </a:pPr>
            <a:r>
              <a:rPr sz="1000" spc="-60" dirty="0">
                <a:latin typeface="Geneva"/>
                <a:cs typeface="Geneva"/>
              </a:rPr>
              <a:t>einem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bestmöglichen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Außenwirkung</a:t>
            </a:r>
            <a:r>
              <a:rPr sz="1000" spc="-4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(opFsch,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Wortwahl…)</a:t>
            </a:r>
            <a:endParaRPr sz="1000">
              <a:latin typeface="Geneva"/>
              <a:cs typeface="Geneva"/>
            </a:endParaRPr>
          </a:p>
          <a:p>
            <a:pPr marL="12700" marR="196215" algn="just">
              <a:lnSpc>
                <a:spcPct val="103499"/>
              </a:lnSpc>
              <a:spcBef>
                <a:spcPts val="1240"/>
              </a:spcBef>
            </a:pPr>
            <a:r>
              <a:rPr sz="1000" spc="-70" dirty="0">
                <a:latin typeface="Geneva"/>
                <a:cs typeface="Geneva"/>
              </a:rPr>
              <a:t>Darüber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hinaus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sollen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insbesondere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220" dirty="0">
                <a:latin typeface="Geneva"/>
                <a:cs typeface="Geneva"/>
              </a:rPr>
              <a:t>HR-</a:t>
            </a:r>
            <a:r>
              <a:rPr sz="1000" spc="-150" dirty="0">
                <a:latin typeface="Geneva"/>
                <a:cs typeface="Geneva"/>
              </a:rPr>
              <a:t>­</a:t>
            </a:r>
            <a:r>
              <a:rPr sz="1000" spc="-65" dirty="0">
                <a:latin typeface="Geneva"/>
                <a:cs typeface="Geneva"/>
              </a:rPr>
              <a:t>‐Mitarbeiter(innen)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in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die</a:t>
            </a:r>
            <a:r>
              <a:rPr sz="1000" spc="2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Lage </a:t>
            </a:r>
            <a:r>
              <a:rPr sz="1000" spc="-125" dirty="0">
                <a:latin typeface="Geneva"/>
                <a:cs typeface="Geneva"/>
              </a:rPr>
              <a:t>Versetzt</a:t>
            </a:r>
            <a:r>
              <a:rPr sz="1000" spc="6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werden,</a:t>
            </a:r>
            <a:r>
              <a:rPr sz="1000" spc="70" dirty="0">
                <a:latin typeface="Geneva"/>
                <a:cs typeface="Geneva"/>
              </a:rPr>
              <a:t> </a:t>
            </a:r>
            <a:r>
              <a:rPr sz="1000" spc="-105" dirty="0">
                <a:latin typeface="Geneva"/>
                <a:cs typeface="Geneva"/>
              </a:rPr>
              <a:t>auf</a:t>
            </a:r>
            <a:r>
              <a:rPr sz="1000" spc="70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der</a:t>
            </a:r>
            <a:r>
              <a:rPr sz="1000" spc="6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Messe</a:t>
            </a:r>
            <a:r>
              <a:rPr sz="1000" spc="70" dirty="0">
                <a:latin typeface="Geneva"/>
                <a:cs typeface="Geneva"/>
              </a:rPr>
              <a:t> </a:t>
            </a:r>
            <a:r>
              <a:rPr sz="1000" spc="-105" dirty="0">
                <a:latin typeface="Geneva"/>
                <a:cs typeface="Geneva"/>
              </a:rPr>
              <a:t>selbst</a:t>
            </a:r>
            <a:r>
              <a:rPr sz="1000" spc="60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Coaching-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170" dirty="0">
                <a:latin typeface="Geneva"/>
                <a:cs typeface="Geneva"/>
              </a:rPr>
              <a:t>‐on-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160" dirty="0">
                <a:latin typeface="Geneva"/>
                <a:cs typeface="Geneva"/>
              </a:rPr>
              <a:t>‐the-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175" dirty="0">
                <a:latin typeface="Geneva"/>
                <a:cs typeface="Geneva"/>
              </a:rPr>
              <a:t>‐Job-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75" dirty="0">
                <a:latin typeface="Geneva"/>
                <a:cs typeface="Geneva"/>
              </a:rPr>
              <a:t>‐Aufgaben </a:t>
            </a:r>
            <a:r>
              <a:rPr sz="1000" spc="-110" dirty="0">
                <a:latin typeface="Geneva"/>
                <a:cs typeface="Geneva"/>
              </a:rPr>
              <a:t>zu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übernehmen.</a:t>
            </a:r>
            <a:endParaRPr sz="1000">
              <a:latin typeface="Geneva"/>
              <a:cs typeface="Genev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818803"/>
            <a:ext cx="9563792" cy="39485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5141" y="844839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525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b="1" spc="-15" baseline="-5555" dirty="0">
                <a:solidFill>
                  <a:srgbClr val="FFA200"/>
                </a:solidFill>
                <a:latin typeface="Gill Sans"/>
                <a:cs typeface="Gill Sans"/>
              </a:rPr>
              <a:t>Aufgabenstellung</a:t>
            </a:r>
            <a:r>
              <a:rPr sz="1500" b="1" baseline="-5555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Angebot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9" name="object 9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957320" cy="28651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Inhalte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im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Rahmender</a:t>
            </a:r>
            <a:r>
              <a:rPr sz="1000" spc="-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Weiterbildung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thematisierten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Inhalte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sollen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u.a.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sein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237490">
              <a:lnSpc>
                <a:spcPct val="103499"/>
              </a:lnSpc>
            </a:pPr>
            <a:r>
              <a:rPr sz="1000" spc="-55" dirty="0">
                <a:latin typeface="Geneva"/>
                <a:cs typeface="Geneva"/>
              </a:rPr>
              <a:t>allg.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Teil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Markengeschichte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(wo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kommen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30" dirty="0">
                <a:latin typeface="Geneva"/>
                <a:cs typeface="Geneva"/>
              </a:rPr>
              <a:t>wir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her,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was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macht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uns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aus), </a:t>
            </a:r>
            <a:r>
              <a:rPr sz="1000" spc="-65" dirty="0">
                <a:latin typeface="Geneva"/>
                <a:cs typeface="Geneva"/>
              </a:rPr>
              <a:t>Markenversprechen </a:t>
            </a:r>
            <a:r>
              <a:rPr sz="1000" spc="-145" dirty="0">
                <a:latin typeface="Geneva"/>
                <a:cs typeface="Geneva"/>
              </a:rPr>
              <a:t>E.T.T.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110" dirty="0">
                <a:latin typeface="Geneva"/>
                <a:cs typeface="Geneva"/>
              </a:rPr>
              <a:t>(to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be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delivered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by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CO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20" dirty="0">
                <a:latin typeface="Geneva"/>
                <a:cs typeface="Geneva"/>
              </a:rPr>
              <a:t>COM)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5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100" dirty="0">
                <a:latin typeface="Geneva"/>
                <a:cs typeface="Geneva"/>
              </a:rPr>
              <a:t>fact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sheets,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Konzernstruktur,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was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macht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tk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(Überblick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Produktlandscha[)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0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50" dirty="0">
                <a:latin typeface="Geneva"/>
                <a:cs typeface="Geneva"/>
              </a:rPr>
              <a:t>nur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die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wichFgsten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105" dirty="0">
                <a:latin typeface="Geneva"/>
                <a:cs typeface="Geneva"/>
              </a:rPr>
              <a:t>facts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10" dirty="0">
                <a:latin typeface="Geneva"/>
                <a:cs typeface="Geneva"/>
              </a:rPr>
              <a:t>(to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be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delivered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by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20" dirty="0">
                <a:latin typeface="Geneva"/>
                <a:cs typeface="Geneva"/>
              </a:rPr>
              <a:t>BAs)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5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75" dirty="0">
                <a:latin typeface="Geneva"/>
                <a:cs typeface="Geneva"/>
              </a:rPr>
              <a:t>Reason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why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(warum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tk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auf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der </a:t>
            </a:r>
            <a:r>
              <a:rPr sz="1000" spc="-75" dirty="0">
                <a:latin typeface="Geneva"/>
                <a:cs typeface="Geneva"/>
              </a:rPr>
              <a:t>Messe)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60" dirty="0">
                <a:latin typeface="Geneva"/>
                <a:cs typeface="Geneva"/>
              </a:rPr>
              <a:t>+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AutomoFve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posiFoning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5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40" dirty="0">
                <a:latin typeface="Geneva"/>
                <a:cs typeface="Geneva"/>
              </a:rPr>
              <a:t>Marke</a:t>
            </a:r>
            <a:r>
              <a:rPr sz="1000" spc="-80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tk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und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wie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sie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auf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die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105" dirty="0">
                <a:latin typeface="Geneva"/>
                <a:cs typeface="Geneva"/>
              </a:rPr>
              <a:t>facts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einzahlt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5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85" dirty="0">
                <a:latin typeface="Geneva"/>
                <a:cs typeface="Geneva"/>
              </a:rPr>
              <a:t>Erfolgsgeschichten</a:t>
            </a:r>
            <a:r>
              <a:rPr sz="1000" spc="-2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von</a:t>
            </a:r>
            <a:r>
              <a:rPr sz="1000" spc="-20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BA/BU</a:t>
            </a:r>
            <a:r>
              <a:rPr sz="1000" spc="-2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übergreifender</a:t>
            </a:r>
            <a:r>
              <a:rPr sz="1000" spc="-20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Zusammenarbeit</a:t>
            </a:r>
            <a:endParaRPr sz="1000">
              <a:latin typeface="Geneva"/>
              <a:cs typeface="Geneva"/>
            </a:endParaRPr>
          </a:p>
          <a:p>
            <a:pPr marL="58419" indent="-52705">
              <a:lnSpc>
                <a:spcPct val="100000"/>
              </a:lnSpc>
              <a:spcBef>
                <a:spcPts val="1285"/>
              </a:spcBef>
              <a:buSzPct val="90000"/>
              <a:buFont typeface="Arial"/>
              <a:buChar char="•"/>
              <a:tabLst>
                <a:tab pos="58419" algn="l"/>
              </a:tabLst>
            </a:pPr>
            <a:r>
              <a:rPr sz="1000" spc="-95" dirty="0">
                <a:latin typeface="Geneva"/>
                <a:cs typeface="Geneva"/>
              </a:rPr>
              <a:t>Messe-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10" dirty="0">
                <a:latin typeface="Geneva"/>
                <a:cs typeface="Geneva"/>
              </a:rPr>
              <a:t>‐Teamspirit</a:t>
            </a:r>
            <a:endParaRPr sz="1000">
              <a:latin typeface="Geneva"/>
              <a:cs typeface="Genev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818803"/>
            <a:ext cx="9563792" cy="39485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5141" y="844839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525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500" b="1" spc="-15" baseline="-5555" dirty="0">
                <a:solidFill>
                  <a:srgbClr val="FFA200"/>
                </a:solidFill>
                <a:latin typeface="Gill Sans"/>
                <a:cs typeface="Gill Sans"/>
              </a:rPr>
              <a:t>Aufgabenstellung</a:t>
            </a:r>
            <a:r>
              <a:rPr sz="1500" b="1" baseline="-5555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Angebot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spc="-15" baseline="5555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500" baseline="5555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baseline="6172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1350" spc="135" baseline="6172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1350" spc="-15" baseline="6172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1350" baseline="6172">
              <a:latin typeface="Gill Sans"/>
              <a:cs typeface="Gill San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9" name="object 9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835400" cy="41275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spc="-55" dirty="0">
                <a:latin typeface="Arial"/>
                <a:cs typeface="Arial"/>
              </a:rPr>
              <a:t>Ihrerseits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spc="-50" dirty="0">
                <a:latin typeface="Arial"/>
                <a:cs typeface="Arial"/>
              </a:rPr>
              <a:t>Geplante</a:t>
            </a:r>
            <a:r>
              <a:rPr sz="1000" b="1" i="1" spc="75" dirty="0">
                <a:latin typeface="Arial"/>
                <a:cs typeface="Arial"/>
              </a:rPr>
              <a:t> </a:t>
            </a:r>
            <a:r>
              <a:rPr sz="1000" b="1" i="1" spc="-80" dirty="0">
                <a:latin typeface="Arial"/>
                <a:cs typeface="Arial"/>
              </a:rPr>
              <a:t>Weiterbildungs-</a:t>
            </a:r>
            <a:r>
              <a:rPr sz="1000" b="1" i="1" spc="-195" dirty="0">
                <a:latin typeface="Arial"/>
                <a:cs typeface="Arial"/>
              </a:rPr>
              <a:t>­</a:t>
            </a:r>
            <a:r>
              <a:rPr sz="1000" b="1" i="1" spc="-10" dirty="0">
                <a:latin typeface="Arial"/>
                <a:cs typeface="Arial"/>
              </a:rPr>
              <a:t>‐Ak6vitäten</a:t>
            </a:r>
            <a:r>
              <a:rPr sz="1000" spc="-10" dirty="0">
                <a:latin typeface="Geneva"/>
                <a:cs typeface="Geneva"/>
              </a:rPr>
              <a:t>: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000" b="1" i="1" spc="-35" dirty="0">
                <a:latin typeface="Arial"/>
                <a:cs typeface="Arial"/>
              </a:rPr>
              <a:t>Modul </a:t>
            </a:r>
            <a:r>
              <a:rPr sz="1000" b="1" i="1" spc="-50" dirty="0"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Arial"/>
              <a:cs typeface="Arial"/>
            </a:endParaRPr>
          </a:p>
          <a:p>
            <a:pPr marL="12700" marR="13970">
              <a:lnSpc>
                <a:spcPct val="103499"/>
              </a:lnSpc>
            </a:pPr>
            <a:r>
              <a:rPr sz="1000" spc="-85" dirty="0">
                <a:latin typeface="Geneva"/>
                <a:cs typeface="Geneva"/>
              </a:rPr>
              <a:t>Class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room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training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mit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90" dirty="0">
                <a:latin typeface="Geneva"/>
                <a:cs typeface="Geneva"/>
              </a:rPr>
              <a:t>vor.</a:t>
            </a:r>
            <a:r>
              <a:rPr sz="1000" spc="-55" dirty="0">
                <a:latin typeface="Geneva"/>
                <a:cs typeface="Geneva"/>
              </a:rPr>
              <a:t> mind. </a:t>
            </a:r>
            <a:r>
              <a:rPr sz="1000" spc="-145" dirty="0">
                <a:latin typeface="Geneva"/>
                <a:cs typeface="Geneva"/>
              </a:rPr>
              <a:t>3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Durchläufen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um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jeden </a:t>
            </a:r>
            <a:r>
              <a:rPr sz="1000" spc="-100" dirty="0">
                <a:latin typeface="Geneva"/>
                <a:cs typeface="Geneva"/>
              </a:rPr>
              <a:t>Standdienst-</a:t>
            </a:r>
            <a:r>
              <a:rPr sz="1000" spc="-270" dirty="0">
                <a:latin typeface="Geneva"/>
                <a:cs typeface="Geneva"/>
              </a:rPr>
              <a:t>­</a:t>
            </a:r>
            <a:r>
              <a:rPr sz="1000" spc="-320" dirty="0">
                <a:latin typeface="Geneva"/>
                <a:cs typeface="Geneva"/>
              </a:rPr>
              <a:t>‐</a:t>
            </a:r>
            <a:r>
              <a:rPr sz="1000" spc="-70" dirty="0">
                <a:latin typeface="Geneva"/>
                <a:cs typeface="Geneva"/>
              </a:rPr>
              <a:t> Kollegen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einmal</a:t>
            </a:r>
            <a:r>
              <a:rPr sz="1000" spc="-70" dirty="0">
                <a:latin typeface="Geneva"/>
                <a:cs typeface="Geneva"/>
              </a:rPr>
              <a:t> abzuholen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(wg.</a:t>
            </a:r>
            <a:r>
              <a:rPr sz="1000" spc="-70" dirty="0">
                <a:latin typeface="Geneva"/>
                <a:cs typeface="Geneva"/>
              </a:rPr>
              <a:t> Ferienzeit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dirty="0">
                <a:latin typeface="Geneva"/>
                <a:cs typeface="Geneva"/>
              </a:rPr>
              <a:t>Mihe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Juli</a:t>
            </a:r>
            <a:r>
              <a:rPr sz="1000" spc="-70" dirty="0">
                <a:latin typeface="Geneva"/>
                <a:cs typeface="Geneva"/>
              </a:rPr>
              <a:t> bis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30" dirty="0">
                <a:latin typeface="Geneva"/>
                <a:cs typeface="Geneva"/>
              </a:rPr>
              <a:t>Ende</a:t>
            </a:r>
            <a:r>
              <a:rPr sz="1000" spc="18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August) </a:t>
            </a:r>
            <a:r>
              <a:rPr sz="1000" spc="-75" dirty="0">
                <a:latin typeface="Geneva"/>
                <a:cs typeface="Geneva"/>
              </a:rPr>
              <a:t>Training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vor</a:t>
            </a:r>
            <a:r>
              <a:rPr sz="1000" spc="-65" dirty="0">
                <a:latin typeface="Geneva"/>
                <a:cs typeface="Geneva"/>
              </a:rPr>
              <a:t> Ort</a:t>
            </a:r>
            <a:r>
              <a:rPr sz="1000" spc="-60" dirty="0">
                <a:latin typeface="Geneva"/>
                <a:cs typeface="Geneva"/>
              </a:rPr>
              <a:t> an </a:t>
            </a:r>
            <a:r>
              <a:rPr sz="1000" spc="-75" dirty="0">
                <a:latin typeface="Geneva"/>
                <a:cs typeface="Geneva"/>
              </a:rPr>
              <a:t>hubs,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d.h.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45" dirty="0">
                <a:latin typeface="Geneva"/>
                <a:cs typeface="Geneva"/>
              </a:rPr>
              <a:t>minimaler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Reiseaufwand</a:t>
            </a:r>
            <a:r>
              <a:rPr sz="1000" spc="-60" dirty="0">
                <a:latin typeface="Geneva"/>
                <a:cs typeface="Geneva"/>
              </a:rPr>
              <a:t> </a:t>
            </a:r>
            <a:r>
              <a:rPr sz="1000" spc="-25" dirty="0">
                <a:latin typeface="Geneva"/>
                <a:cs typeface="Geneva"/>
              </a:rPr>
              <a:t>der </a:t>
            </a:r>
            <a:r>
              <a:rPr sz="1000" spc="-10" dirty="0">
                <a:latin typeface="Geneva"/>
                <a:cs typeface="Geneva"/>
              </a:rPr>
              <a:t>Vertriebskollegen</a:t>
            </a:r>
            <a:endParaRPr sz="1000">
              <a:latin typeface="Geneva"/>
              <a:cs typeface="Geneva"/>
            </a:endParaRPr>
          </a:p>
          <a:p>
            <a:pPr marL="12700" marR="78105">
              <a:lnSpc>
                <a:spcPct val="103499"/>
              </a:lnSpc>
            </a:pPr>
            <a:r>
              <a:rPr sz="1000" spc="-270" dirty="0">
                <a:latin typeface="Geneva"/>
                <a:cs typeface="Geneva"/>
              </a:rPr>
              <a:t>-­‐-­</a:t>
            </a:r>
            <a:r>
              <a:rPr sz="1000" spc="-220" dirty="0">
                <a:latin typeface="Geneva"/>
                <a:cs typeface="Geneva"/>
              </a:rPr>
              <a:t>‐&gt;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Impulsseminar</a:t>
            </a:r>
            <a:r>
              <a:rPr sz="1000" spc="-80" dirty="0">
                <a:latin typeface="Geneva"/>
                <a:cs typeface="Geneva"/>
              </a:rPr>
              <a:t> </a:t>
            </a:r>
            <a:r>
              <a:rPr sz="1000" spc="-30" dirty="0">
                <a:latin typeface="Geneva"/>
                <a:cs typeface="Geneva"/>
              </a:rPr>
              <a:t>in</a:t>
            </a:r>
            <a:r>
              <a:rPr sz="1000" spc="-80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der</a:t>
            </a:r>
            <a:r>
              <a:rPr sz="1000" spc="-85" dirty="0">
                <a:latin typeface="Geneva"/>
                <a:cs typeface="Geneva"/>
              </a:rPr>
              <a:t> ersten</a:t>
            </a:r>
            <a:r>
              <a:rPr sz="1000" spc="-80" dirty="0">
                <a:latin typeface="Geneva"/>
                <a:cs typeface="Geneva"/>
              </a:rPr>
              <a:t> September Woche</a:t>
            </a:r>
            <a:r>
              <a:rPr sz="1000" spc="-8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an</a:t>
            </a:r>
            <a:r>
              <a:rPr sz="1000" spc="-80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den</a:t>
            </a:r>
            <a:r>
              <a:rPr sz="1000" spc="16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Standorten </a:t>
            </a:r>
            <a:r>
              <a:rPr sz="1000" spc="-80" dirty="0">
                <a:latin typeface="Geneva"/>
                <a:cs typeface="Geneva"/>
              </a:rPr>
              <a:t>Essen,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Duisburg,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Liechtenstein,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tbd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(alternaFv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letzte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5" dirty="0">
                <a:latin typeface="Geneva"/>
                <a:cs typeface="Geneva"/>
              </a:rPr>
              <a:t>August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Woche)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000" spc="-85" dirty="0">
                <a:latin typeface="Wingdings"/>
                <a:cs typeface="Wingdings"/>
              </a:rPr>
              <a:t></a:t>
            </a:r>
            <a:r>
              <a:rPr sz="1000" spc="-85" dirty="0">
                <a:latin typeface="Geneva"/>
                <a:cs typeface="Geneva"/>
              </a:rPr>
              <a:t>Zeitansatz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(ca.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25" dirty="0">
                <a:latin typeface="Geneva"/>
                <a:cs typeface="Geneva"/>
              </a:rPr>
              <a:t>1d)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sz="1000" b="1" i="1" spc="-35" dirty="0">
                <a:latin typeface="Arial"/>
                <a:cs typeface="Arial"/>
              </a:rPr>
              <a:t>Modul </a:t>
            </a:r>
            <a:r>
              <a:rPr sz="1000" b="1" i="1" spc="-25" dirty="0">
                <a:latin typeface="Arial"/>
                <a:cs typeface="Arial"/>
              </a:rPr>
              <a:t>2: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Arial"/>
              <a:cs typeface="Arial"/>
            </a:endParaRPr>
          </a:p>
          <a:p>
            <a:pPr marL="12700" marR="106680">
              <a:lnSpc>
                <a:spcPct val="103499"/>
              </a:lnSpc>
            </a:pPr>
            <a:r>
              <a:rPr sz="1000" spc="-75" dirty="0">
                <a:latin typeface="Geneva"/>
                <a:cs typeface="Geneva"/>
              </a:rPr>
              <a:t>Training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von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zusätzlichem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Personal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wie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Hostessen,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Caterer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usw.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durch </a:t>
            </a:r>
            <a:r>
              <a:rPr sz="1000" spc="-65" dirty="0">
                <a:latin typeface="Geneva"/>
                <a:cs typeface="Geneva"/>
              </a:rPr>
              <a:t>Brieﬁng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am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14" dirty="0">
                <a:latin typeface="Geneva"/>
                <a:cs typeface="Geneva"/>
              </a:rPr>
              <a:t>Tag,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14" dirty="0">
                <a:latin typeface="Geneva"/>
                <a:cs typeface="Geneva"/>
              </a:rPr>
              <a:t>ggf.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webinare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145" dirty="0">
                <a:latin typeface="Geneva"/>
                <a:cs typeface="Geneva"/>
              </a:rPr>
              <a:t>/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handouts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od.</a:t>
            </a:r>
            <a:r>
              <a:rPr sz="1000" spc="-65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booklet </a:t>
            </a:r>
            <a:r>
              <a:rPr sz="1000" spc="-75" dirty="0">
                <a:latin typeface="Geneva"/>
                <a:cs typeface="Geneva"/>
              </a:rPr>
              <a:t>am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10" dirty="0">
                <a:latin typeface="Geneva"/>
                <a:cs typeface="Geneva"/>
              </a:rPr>
              <a:t>Stand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000" b="1" i="1" spc="-35" dirty="0">
                <a:latin typeface="Arial"/>
                <a:cs typeface="Arial"/>
              </a:rPr>
              <a:t>Modul </a:t>
            </a:r>
            <a:r>
              <a:rPr sz="1000" b="1" i="1" spc="-25" dirty="0">
                <a:latin typeface="Arial"/>
                <a:cs typeface="Arial"/>
              </a:rPr>
              <a:t>3: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3499"/>
              </a:lnSpc>
            </a:pPr>
            <a:r>
              <a:rPr sz="1000" spc="-85" dirty="0">
                <a:latin typeface="Geneva"/>
                <a:cs typeface="Geneva"/>
              </a:rPr>
              <a:t>Auﬀrischen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der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Inhalte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kurz</a:t>
            </a:r>
            <a:r>
              <a:rPr sz="1000" spc="-70" dirty="0">
                <a:latin typeface="Geneva"/>
                <a:cs typeface="Geneva"/>
              </a:rPr>
              <a:t> vor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50" dirty="0">
                <a:latin typeface="Geneva"/>
                <a:cs typeface="Geneva"/>
              </a:rPr>
              <a:t>Messebeginn</a:t>
            </a:r>
            <a:r>
              <a:rPr sz="1000" spc="180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mihels</a:t>
            </a:r>
            <a:r>
              <a:rPr sz="1000" spc="-70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webinare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80" dirty="0">
                <a:latin typeface="Geneva"/>
                <a:cs typeface="Geneva"/>
              </a:rPr>
              <a:t>(für</a:t>
            </a:r>
            <a:r>
              <a:rPr sz="1000" spc="-75" dirty="0">
                <a:latin typeface="Geneva"/>
                <a:cs typeface="Geneva"/>
              </a:rPr>
              <a:t> </a:t>
            </a:r>
            <a:r>
              <a:rPr sz="1000" spc="-40" dirty="0">
                <a:latin typeface="Geneva"/>
                <a:cs typeface="Geneva"/>
              </a:rPr>
              <a:t>das </a:t>
            </a:r>
            <a:r>
              <a:rPr sz="1000" spc="-90" dirty="0">
                <a:latin typeface="Geneva"/>
                <a:cs typeface="Geneva"/>
              </a:rPr>
              <a:t>tk </a:t>
            </a:r>
            <a:r>
              <a:rPr sz="1000" spc="-10" dirty="0">
                <a:latin typeface="Geneva"/>
                <a:cs typeface="Geneva"/>
              </a:rPr>
              <a:t>Messepersonal)</a:t>
            </a:r>
            <a:endParaRPr sz="1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000" b="1" i="1" spc="-35" dirty="0">
                <a:latin typeface="Arial"/>
                <a:cs typeface="Arial"/>
              </a:rPr>
              <a:t>Modul </a:t>
            </a:r>
            <a:r>
              <a:rPr sz="1000" b="1" i="1" spc="-25" dirty="0">
                <a:latin typeface="Arial"/>
                <a:cs typeface="Arial"/>
              </a:rPr>
              <a:t>4: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Arial"/>
              <a:cs typeface="Arial"/>
            </a:endParaRPr>
          </a:p>
          <a:p>
            <a:pPr marL="12700" marR="76835">
              <a:lnSpc>
                <a:spcPct val="103499"/>
              </a:lnSpc>
              <a:spcBef>
                <a:spcPts val="5"/>
              </a:spcBef>
            </a:pPr>
            <a:r>
              <a:rPr sz="1000" spc="-55" dirty="0">
                <a:latin typeface="Geneva"/>
                <a:cs typeface="Geneva"/>
              </a:rPr>
              <a:t>Daily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65" dirty="0">
                <a:latin typeface="Geneva"/>
                <a:cs typeface="Geneva"/>
              </a:rPr>
              <a:t>brieﬁng</a:t>
            </a:r>
            <a:r>
              <a:rPr sz="1000" spc="-5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am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Messestand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100" dirty="0">
                <a:latin typeface="Geneva"/>
                <a:cs typeface="Geneva"/>
              </a:rPr>
              <a:t>(30min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vor</a:t>
            </a:r>
            <a:r>
              <a:rPr sz="1000" spc="-5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Messebeginn),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Bekanntgabe </a:t>
            </a:r>
            <a:r>
              <a:rPr sz="1000" spc="-85" dirty="0">
                <a:latin typeface="Geneva"/>
                <a:cs typeface="Geneva"/>
              </a:rPr>
              <a:t>des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75" dirty="0">
                <a:latin typeface="Geneva"/>
                <a:cs typeface="Geneva"/>
              </a:rPr>
              <a:t>Rahmenprogramms,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35" dirty="0">
                <a:latin typeface="Geneva"/>
                <a:cs typeface="Geneva"/>
              </a:rPr>
              <a:t>MoFvaFon</a:t>
            </a:r>
            <a:r>
              <a:rPr sz="1000" spc="-40" dirty="0">
                <a:latin typeface="Geneva"/>
                <a:cs typeface="Geneva"/>
              </a:rPr>
              <a:t> </a:t>
            </a:r>
            <a:r>
              <a:rPr sz="1000" spc="-60" dirty="0">
                <a:latin typeface="Geneva"/>
                <a:cs typeface="Geneva"/>
              </a:rPr>
              <a:t>der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95" dirty="0">
                <a:latin typeface="Geneva"/>
                <a:cs typeface="Geneva"/>
              </a:rPr>
              <a:t>Leute</a:t>
            </a:r>
            <a:r>
              <a:rPr sz="1000" spc="-40" dirty="0">
                <a:latin typeface="Geneva"/>
                <a:cs typeface="Geneva"/>
              </a:rPr>
              <a:t> </a:t>
            </a:r>
            <a:r>
              <a:rPr sz="1000" spc="-70" dirty="0">
                <a:latin typeface="Geneva"/>
                <a:cs typeface="Geneva"/>
              </a:rPr>
              <a:t>durch</a:t>
            </a:r>
            <a:r>
              <a:rPr sz="1000" spc="-45" dirty="0">
                <a:latin typeface="Geneva"/>
                <a:cs typeface="Geneva"/>
              </a:rPr>
              <a:t> </a:t>
            </a:r>
            <a:r>
              <a:rPr sz="1000" spc="-85" dirty="0">
                <a:latin typeface="Geneva"/>
                <a:cs typeface="Geneva"/>
              </a:rPr>
              <a:t>(externen)</a:t>
            </a:r>
            <a:r>
              <a:rPr sz="1000" spc="-40" dirty="0">
                <a:latin typeface="Geneva"/>
                <a:cs typeface="Geneva"/>
              </a:rPr>
              <a:t> </a:t>
            </a:r>
            <a:r>
              <a:rPr sz="1000" spc="-55" dirty="0">
                <a:latin typeface="Geneva"/>
                <a:cs typeface="Geneva"/>
              </a:rPr>
              <a:t>Coach</a:t>
            </a:r>
            <a:endParaRPr sz="1000">
              <a:latin typeface="Geneva"/>
              <a:cs typeface="Genev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265" y="818803"/>
            <a:ext cx="9564370" cy="394970"/>
            <a:chOff x="565265" y="818803"/>
            <a:chExt cx="9564370" cy="3949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5265" y="818803"/>
              <a:ext cx="9563792" cy="39485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9464040" y="0"/>
                  </a:moveTo>
                  <a:lnTo>
                    <a:pt x="0" y="0"/>
                  </a:lnTo>
                  <a:lnTo>
                    <a:pt x="0" y="295794"/>
                  </a:lnTo>
                  <a:lnTo>
                    <a:pt x="9464040" y="295794"/>
                  </a:lnTo>
                  <a:lnTo>
                    <a:pt x="94640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0" y="0"/>
                  </a:moveTo>
                  <a:lnTo>
                    <a:pt x="9464040" y="0"/>
                  </a:lnTo>
                  <a:lnTo>
                    <a:pt x="9464040" y="295794"/>
                  </a:lnTo>
                  <a:lnTo>
                    <a:pt x="0" y="295794"/>
                  </a:lnTo>
                  <a:lnTo>
                    <a:pt x="0" y="0"/>
                  </a:lnTo>
                  <a:close/>
                </a:path>
              </a:pathLst>
            </a:custGeom>
            <a:ln w="9859">
              <a:solidFill>
                <a:srgbClr val="6C6C6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645773" y="895900"/>
            <a:ext cx="127254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26157" y="891516"/>
            <a:ext cx="90868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57270" y="881109"/>
            <a:ext cx="3829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15342" y="881109"/>
            <a:ext cx="3937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41918" y="881109"/>
            <a:ext cx="4464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endParaRPr sz="1000">
              <a:latin typeface="Gill Sans"/>
              <a:cs typeface="Gill Sans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3136586" y="911784"/>
            <a:ext cx="53403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b="1" i="1" spc="-10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891279" cy="49161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Empfohlene</a:t>
            </a:r>
            <a:r>
              <a:rPr sz="1000" b="1" i="1" spc="1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Vorgehensweise: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73152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Hintergrund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vergleichbarer</a:t>
            </a:r>
            <a:r>
              <a:rPr sz="1000" spc="-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Aufgabenstellungen</a:t>
            </a:r>
            <a:r>
              <a:rPr sz="1000" spc="5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andere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Kunden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durchgeführter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Projekte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empfehlen</a:t>
            </a:r>
            <a:endParaRPr sz="1000">
              <a:latin typeface="Gill Sans"/>
              <a:cs typeface="Gill Sans"/>
            </a:endParaRPr>
          </a:p>
          <a:p>
            <a:pPr marL="12700" marR="17780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folgt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modifizierte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Aufgabenstellung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daraus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abgeleitete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Weiterbildungs-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Struktur: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50" dirty="0">
                <a:solidFill>
                  <a:srgbClr val="404040"/>
                </a:solidFill>
                <a:latin typeface="Gill Sans"/>
                <a:cs typeface="Gill Sans"/>
              </a:rPr>
              <a:t>1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945515" indent="107314">
              <a:lnSpc>
                <a:spcPct val="103499"/>
              </a:lnSpc>
              <a:spcBef>
                <a:spcPts val="5"/>
              </a:spcBef>
              <a:buSzPct val="90000"/>
              <a:buAutoNum type="arabicPlain"/>
              <a:tabLst>
                <a:tab pos="120014" algn="l"/>
              </a:tabLst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tägiger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KickOff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allen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qualifzierenden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Personen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Duisburg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Inhalten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  <a:buClr>
                <a:srgbClr val="404040"/>
              </a:buClr>
              <a:buFont typeface="Gill Sans"/>
              <a:buAutoNum type="arabicPlain"/>
            </a:pPr>
            <a:endParaRPr sz="1000">
              <a:latin typeface="Gill Sans"/>
              <a:cs typeface="Gill Sans"/>
            </a:endParaRPr>
          </a:p>
          <a:p>
            <a:pPr marL="94615" lvl="1" indent="-81915">
              <a:lnSpc>
                <a:spcPct val="100000"/>
              </a:lnSpc>
              <a:buChar char="•"/>
              <a:tabLst>
                <a:tab pos="94615" algn="l"/>
              </a:tabLst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Ziele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Messe</a:t>
            </a:r>
            <a:endParaRPr sz="1000">
              <a:latin typeface="Gill Sans"/>
              <a:cs typeface="Gill Sans"/>
            </a:endParaRPr>
          </a:p>
          <a:p>
            <a:pPr marL="94615" lvl="1" indent="-81915">
              <a:lnSpc>
                <a:spcPct val="100000"/>
              </a:lnSpc>
              <a:spcBef>
                <a:spcPts val="40"/>
              </a:spcBef>
              <a:buChar char="•"/>
              <a:tabLst>
                <a:tab pos="94615" algn="l"/>
              </a:tabLst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Inhalte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Kommunikation</a:t>
            </a:r>
            <a:endParaRPr sz="1000">
              <a:latin typeface="Gill Sans"/>
              <a:cs typeface="Gill Sans"/>
            </a:endParaRPr>
          </a:p>
          <a:p>
            <a:pPr marL="81915" lvl="1" indent="-69215">
              <a:lnSpc>
                <a:spcPct val="100000"/>
              </a:lnSpc>
              <a:spcBef>
                <a:spcPts val="45"/>
              </a:spcBef>
              <a:buChar char="•"/>
              <a:tabLst>
                <a:tab pos="81915" algn="l"/>
              </a:tabLst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Aufbau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Organisation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Messestands</a:t>
            </a:r>
            <a:endParaRPr sz="1000">
              <a:latin typeface="Gill Sans"/>
              <a:cs typeface="Gill Sans"/>
            </a:endParaRPr>
          </a:p>
          <a:p>
            <a:pPr marL="94615" lvl="1" indent="-81915">
              <a:lnSpc>
                <a:spcPct val="100000"/>
              </a:lnSpc>
              <a:spcBef>
                <a:spcPts val="40"/>
              </a:spcBef>
              <a:buChar char="•"/>
              <a:tabLst>
                <a:tab pos="94615" algn="l"/>
              </a:tabLst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persönliche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Wirkung-</a:t>
            </a:r>
            <a:r>
              <a:rPr sz="1000" spc="1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Wahrnehmungskompetenz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21526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erste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Hälfte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des</a:t>
            </a:r>
            <a:r>
              <a:rPr sz="1000" spc="2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Tages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dieses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KickOffs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sollte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primär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einen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Repräsentanten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Ihres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Hauses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bestritten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werden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endParaRPr sz="1000">
              <a:latin typeface="Gill Sans"/>
              <a:cs typeface="Gill Sans"/>
            </a:endParaRPr>
          </a:p>
          <a:p>
            <a:pPr marL="12700" marR="502284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ersten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drei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Aspekte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behandeln.</a:t>
            </a:r>
            <a:r>
              <a:rPr sz="1000" spc="3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Mitarbeiter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unseres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Hauses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moderiert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Part.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28638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zweite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Hälfte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des</a:t>
            </a:r>
            <a:r>
              <a:rPr sz="1000" spc="-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Tages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wird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einem</a:t>
            </a:r>
            <a:r>
              <a:rPr sz="1000" spc="-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Trainer</a:t>
            </a:r>
            <a:r>
              <a:rPr sz="1000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unseres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Hauses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geleitet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später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Messe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als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Coach-on-the-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Job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tätigen</a:t>
            </a:r>
            <a:r>
              <a:rPr sz="1000" spc="1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HR-Mitarbeitern</a:t>
            </a:r>
            <a:r>
              <a:rPr sz="1000" spc="1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begleitet.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25" dirty="0">
                <a:solidFill>
                  <a:srgbClr val="404040"/>
                </a:solidFill>
                <a:latin typeface="Gill Sans"/>
                <a:cs typeface="Gill Sans"/>
              </a:rPr>
              <a:t>II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508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Webbasierte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Evaluation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-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Wirkungs-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-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Wahrnehmungskompetenzen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aller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am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Stand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tätigen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Mitarbeiter(innen).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(siehe</a:t>
            </a:r>
            <a:r>
              <a:rPr sz="1000" i="1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hierzu</a:t>
            </a:r>
            <a:r>
              <a:rPr sz="1000" i="1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spc="-25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Erklärungen</a:t>
            </a:r>
            <a:r>
              <a:rPr sz="1000" i="1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i="1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i="1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Seiten</a:t>
            </a:r>
            <a:r>
              <a:rPr sz="1000" i="1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8</a:t>
            </a:r>
            <a:r>
              <a:rPr sz="1000" i="1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dirty="0">
                <a:solidFill>
                  <a:srgbClr val="404040"/>
                </a:solidFill>
                <a:latin typeface="Gill Sans"/>
                <a:cs typeface="Gill Sans"/>
              </a:rPr>
              <a:t>–</a:t>
            </a:r>
            <a:r>
              <a:rPr sz="1000" i="1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i="1" spc="-25" dirty="0">
                <a:solidFill>
                  <a:srgbClr val="404040"/>
                </a:solidFill>
                <a:latin typeface="Gill Sans"/>
                <a:cs typeface="Gill Sans"/>
              </a:rPr>
              <a:t>9)</a:t>
            </a:r>
            <a:endParaRPr sz="1000">
              <a:latin typeface="Gill Sans"/>
              <a:cs typeface="Gill San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265" y="818803"/>
            <a:ext cx="9564370" cy="394970"/>
            <a:chOff x="565265" y="818803"/>
            <a:chExt cx="9564370" cy="3949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5265" y="818803"/>
              <a:ext cx="9563792" cy="39485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9464040" y="0"/>
                  </a:moveTo>
                  <a:lnTo>
                    <a:pt x="0" y="0"/>
                  </a:lnTo>
                  <a:lnTo>
                    <a:pt x="0" y="295794"/>
                  </a:lnTo>
                  <a:lnTo>
                    <a:pt x="9464040" y="295794"/>
                  </a:lnTo>
                  <a:lnTo>
                    <a:pt x="94640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0" y="0"/>
                  </a:moveTo>
                  <a:lnTo>
                    <a:pt x="9464040" y="0"/>
                  </a:lnTo>
                  <a:lnTo>
                    <a:pt x="9464040" y="295794"/>
                  </a:lnTo>
                  <a:lnTo>
                    <a:pt x="0" y="295794"/>
                  </a:lnTo>
                  <a:lnTo>
                    <a:pt x="0" y="0"/>
                  </a:lnTo>
                  <a:close/>
                </a:path>
              </a:pathLst>
            </a:custGeom>
            <a:ln w="9859">
              <a:solidFill>
                <a:srgbClr val="6C6C6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645773" y="895900"/>
            <a:ext cx="127254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57270" y="881109"/>
            <a:ext cx="3829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15342" y="881109"/>
            <a:ext cx="3937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41918" y="881109"/>
            <a:ext cx="4464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endParaRPr sz="1000">
              <a:latin typeface="Gill Sans"/>
              <a:cs typeface="Gill San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26157" y="891516"/>
            <a:ext cx="90868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36586" y="911784"/>
            <a:ext cx="53403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b="1" i="1" spc="-10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endParaRPr sz="10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943350" cy="47586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Empfohlene</a:t>
            </a:r>
            <a:r>
              <a:rPr sz="1000" b="1" i="1" spc="1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Vorgehensweise: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78422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Hintergrund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vergleichbarer</a:t>
            </a:r>
            <a:r>
              <a:rPr sz="1000" spc="-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Aufgabenstellungen</a:t>
            </a:r>
            <a:r>
              <a:rPr sz="1000" spc="5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andere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Kunden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durchgeführter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Projekte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empfehlen</a:t>
            </a:r>
            <a:endParaRPr sz="1000">
              <a:latin typeface="Gill Sans"/>
              <a:cs typeface="Gill Sans"/>
            </a:endParaRPr>
          </a:p>
          <a:p>
            <a:pPr marL="12700" marR="230504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folgt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modifizierte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Aufgabenstellung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daraus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abgeleitete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Weiterbildungs-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Struktur: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25" dirty="0">
                <a:solidFill>
                  <a:srgbClr val="404040"/>
                </a:solidFill>
                <a:latin typeface="Gill Sans"/>
                <a:cs typeface="Gill Sans"/>
              </a:rPr>
              <a:t>1II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142240" algn="just">
              <a:lnSpc>
                <a:spcPct val="103499"/>
              </a:lnSpc>
              <a:spcBef>
                <a:spcPts val="5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2-tägige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Seminare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Messe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aktiven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Sales-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Marketing-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Mitarbeitern</a:t>
            </a:r>
            <a:r>
              <a:rPr sz="1000" spc="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sowie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internen</a:t>
            </a:r>
            <a:r>
              <a:rPr sz="1000" spc="11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Coaches.</a:t>
            </a:r>
            <a:r>
              <a:rPr sz="1000" spc="-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35" dirty="0">
                <a:solidFill>
                  <a:srgbClr val="404040"/>
                </a:solidFill>
                <a:latin typeface="Gill Sans"/>
                <a:cs typeface="Gill Sans"/>
              </a:rPr>
              <a:t>(je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Veranstaltung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maximal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12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Teilnehmer)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Gill Sans"/>
              <a:cs typeface="Gill Sans"/>
            </a:endParaRPr>
          </a:p>
          <a:p>
            <a:pPr marL="12700" marR="46291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diesem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bekommen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-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Teilnehmer(innen)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ihre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indviduellen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Kommunikationsprofile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überreicht</a:t>
            </a:r>
            <a:r>
              <a:rPr sz="1000" spc="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interpretiert.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(=Ergebnisse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aus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II)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4254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Hier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wird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gezielt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an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Erweiterung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des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entsprechenden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Repertoires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gearbeitet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alltagsnahen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Rollenspielen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gezielte</a:t>
            </a:r>
            <a:r>
              <a:rPr sz="1000" spc="-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Ansprache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sowie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konkrete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Umsetzung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tk-seitig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vorgegebenen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Corporate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Communication</a:t>
            </a:r>
            <a:r>
              <a:rPr sz="1000" spc="1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geübt.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 algn="just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25" dirty="0">
                <a:solidFill>
                  <a:srgbClr val="404040"/>
                </a:solidFill>
                <a:latin typeface="Gill Sans"/>
                <a:cs typeface="Gill Sans"/>
              </a:rPr>
              <a:t>IV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5080">
              <a:lnSpc>
                <a:spcPct val="103499"/>
              </a:lnSpc>
              <a:spcBef>
                <a:spcPts val="5"/>
              </a:spcBef>
            </a:pP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WebTalks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=</a:t>
            </a:r>
            <a:r>
              <a:rPr sz="1000" spc="2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Webbasierte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Refresher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jeweils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maximal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6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teilnehmenden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Personen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zur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Festigung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-1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Vertiefung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III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thematisierten Inhalte.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Gill Sans"/>
              <a:cs typeface="Gill Sans"/>
            </a:endParaRPr>
          </a:p>
          <a:p>
            <a:pPr marL="12700" marR="28194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Empfohlen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werden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3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x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jeweils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1-stündige</a:t>
            </a:r>
            <a:r>
              <a:rPr sz="1000" spc="-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Webtalks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je</a:t>
            </a:r>
            <a:r>
              <a:rPr sz="1000" spc="-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Teilnehmer(in).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Alle</a:t>
            </a:r>
            <a:r>
              <a:rPr sz="1000" spc="-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WebTalks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werden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v.g.</a:t>
            </a:r>
            <a:r>
              <a:rPr sz="1000" spc="-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Coaches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virtuell</a:t>
            </a:r>
            <a:r>
              <a:rPr sz="1000" spc="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begeitet.</a:t>
            </a:r>
            <a:endParaRPr sz="1000">
              <a:latin typeface="Gill Sans"/>
              <a:cs typeface="Gill San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265" y="818803"/>
            <a:ext cx="9564370" cy="394970"/>
            <a:chOff x="565265" y="818803"/>
            <a:chExt cx="9564370" cy="3949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5265" y="818803"/>
              <a:ext cx="9563792" cy="39485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9464040" y="0"/>
                  </a:moveTo>
                  <a:lnTo>
                    <a:pt x="0" y="0"/>
                  </a:lnTo>
                  <a:lnTo>
                    <a:pt x="0" y="295794"/>
                  </a:lnTo>
                  <a:lnTo>
                    <a:pt x="9464040" y="295794"/>
                  </a:lnTo>
                  <a:lnTo>
                    <a:pt x="94640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0" y="0"/>
                  </a:moveTo>
                  <a:lnTo>
                    <a:pt x="9464040" y="0"/>
                  </a:lnTo>
                  <a:lnTo>
                    <a:pt x="9464040" y="295794"/>
                  </a:lnTo>
                  <a:lnTo>
                    <a:pt x="0" y="295794"/>
                  </a:lnTo>
                  <a:lnTo>
                    <a:pt x="0" y="0"/>
                  </a:lnTo>
                  <a:close/>
                </a:path>
              </a:pathLst>
            </a:custGeom>
            <a:ln w="9859">
              <a:solidFill>
                <a:srgbClr val="6C6C6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645773" y="895900"/>
            <a:ext cx="127254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57270" y="881109"/>
            <a:ext cx="3829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15342" y="881109"/>
            <a:ext cx="3937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41918" y="881109"/>
            <a:ext cx="4464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endParaRPr sz="1000">
              <a:latin typeface="Gill Sans"/>
              <a:cs typeface="Gill San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26157" y="891516"/>
            <a:ext cx="90868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36586" y="911784"/>
            <a:ext cx="53403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b="1" i="1" spc="-10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endParaRPr sz="10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4767" y="1556506"/>
            <a:ext cx="3914775" cy="39693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Empfohlene</a:t>
            </a:r>
            <a:r>
              <a:rPr sz="1000" b="1" i="1" spc="1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Vorgehensweise: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75501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Hintergrund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vergleichbarer</a:t>
            </a:r>
            <a:r>
              <a:rPr sz="1000" spc="-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Aufgabenstellungen</a:t>
            </a:r>
            <a:r>
              <a:rPr sz="1000" spc="5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andere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Kunden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durchgeführter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Projekte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empfehlen</a:t>
            </a:r>
            <a:endParaRPr sz="1000">
              <a:latin typeface="Gill Sans"/>
              <a:cs typeface="Gill Sans"/>
            </a:endParaRPr>
          </a:p>
          <a:p>
            <a:pPr marL="12700" marR="20129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wie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folgt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modifizierte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Aufgabenstellung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daraus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abgeleitete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Weiterbildungs-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Struktur: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50" dirty="0">
                <a:solidFill>
                  <a:srgbClr val="404040"/>
                </a:solidFill>
                <a:latin typeface="Gill Sans"/>
                <a:cs typeface="Gill Sans"/>
              </a:rPr>
              <a:t>V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887094">
              <a:lnSpc>
                <a:spcPct val="103499"/>
              </a:lnSpc>
              <a:spcBef>
                <a:spcPts val="5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TEAM</a:t>
            </a:r>
            <a:r>
              <a:rPr sz="1000" spc="-1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Training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Messestand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–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Es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wird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empfohlen </a:t>
            </a:r>
            <a:r>
              <a:rPr sz="1000" spc="10" dirty="0">
                <a:solidFill>
                  <a:srgbClr val="404040"/>
                </a:solidFill>
                <a:latin typeface="Gill Sans"/>
                <a:cs typeface="Gill Sans"/>
              </a:rPr>
              <a:t>im Sinne</a:t>
            </a:r>
            <a:r>
              <a:rPr sz="1000" spc="1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10" dirty="0">
                <a:solidFill>
                  <a:srgbClr val="404040"/>
                </a:solidFill>
                <a:latin typeface="Gill Sans"/>
                <a:cs typeface="Gill Sans"/>
              </a:rPr>
              <a:t>eines bestmöglichen</a:t>
            </a:r>
            <a:r>
              <a:rPr sz="1000" spc="-1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Teamspirits</a:t>
            </a: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</a:t>
            </a:r>
            <a:r>
              <a:rPr sz="1000" spc="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otales</a:t>
            </a:r>
            <a:endParaRPr sz="1000">
              <a:latin typeface="Gill Sans"/>
              <a:cs typeface="Gill Sans"/>
            </a:endParaRPr>
          </a:p>
          <a:p>
            <a:pPr marL="12700" marR="322072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</a:t>
            </a:r>
            <a:r>
              <a:rPr sz="1000" spc="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ngagement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</a:t>
            </a:r>
            <a:r>
              <a:rPr sz="1000" spc="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ller</a:t>
            </a: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</a:t>
            </a:r>
            <a:r>
              <a:rPr sz="1000" spc="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iteinander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am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Nachmittag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des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letzten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Messevortages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</a:t>
            </a:r>
            <a:r>
              <a:rPr sz="1000" spc="9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halbtägiges</a:t>
            </a:r>
            <a:r>
              <a:rPr sz="1000" spc="-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Training</a:t>
            </a:r>
            <a:endParaRPr sz="1000">
              <a:latin typeface="Gill Sans"/>
              <a:cs typeface="Gill Sans"/>
            </a:endParaRPr>
          </a:p>
          <a:p>
            <a:pPr marL="12700" marR="508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Stand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mit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dem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gesamten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Personal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(inkl.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Hostessen,</a:t>
            </a:r>
            <a:r>
              <a:rPr sz="1000" spc="-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Security,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etc.)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durchzuführen.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Ziele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dieser</a:t>
            </a:r>
            <a:r>
              <a:rPr sz="1000" spc="-114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Veranstaltung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sind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primär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Motivation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und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Teambildung.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Modul</a:t>
            </a:r>
            <a:r>
              <a:rPr sz="1000" b="1" i="1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25" dirty="0">
                <a:solidFill>
                  <a:srgbClr val="404040"/>
                </a:solidFill>
                <a:latin typeface="Gill Sans"/>
                <a:cs typeface="Gill Sans"/>
              </a:rPr>
              <a:t>VI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94297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Coaching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on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the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Job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durch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weiter</a:t>
            </a:r>
            <a:r>
              <a:rPr sz="1000" spc="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vorne</a:t>
            </a:r>
            <a:r>
              <a:rPr sz="1000" spc="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erwähnten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internen</a:t>
            </a:r>
            <a:r>
              <a:rPr sz="1000" spc="1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tk-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Coaches.</a:t>
            </a:r>
            <a:endParaRPr sz="1000">
              <a:latin typeface="Gill Sans"/>
              <a:cs typeface="Gill San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265" y="818803"/>
            <a:ext cx="9564370" cy="394970"/>
            <a:chOff x="565265" y="818803"/>
            <a:chExt cx="9564370" cy="3949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5265" y="818803"/>
              <a:ext cx="9563792" cy="39485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9464040" y="0"/>
                  </a:moveTo>
                  <a:lnTo>
                    <a:pt x="0" y="0"/>
                  </a:lnTo>
                  <a:lnTo>
                    <a:pt x="0" y="295794"/>
                  </a:lnTo>
                  <a:lnTo>
                    <a:pt x="9464040" y="295794"/>
                  </a:lnTo>
                  <a:lnTo>
                    <a:pt x="94640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5141" y="844839"/>
              <a:ext cx="9464040" cy="295910"/>
            </a:xfrm>
            <a:custGeom>
              <a:avLst/>
              <a:gdLst/>
              <a:ahLst/>
              <a:cxnLst/>
              <a:rect l="l" t="t" r="r" b="b"/>
              <a:pathLst>
                <a:path w="9464040" h="295909">
                  <a:moveTo>
                    <a:pt x="0" y="0"/>
                  </a:moveTo>
                  <a:lnTo>
                    <a:pt x="9464040" y="0"/>
                  </a:lnTo>
                  <a:lnTo>
                    <a:pt x="9464040" y="295794"/>
                  </a:lnTo>
                  <a:lnTo>
                    <a:pt x="0" y="295794"/>
                  </a:lnTo>
                  <a:lnTo>
                    <a:pt x="0" y="0"/>
                  </a:lnTo>
                  <a:close/>
                </a:path>
              </a:pathLst>
            </a:custGeom>
            <a:ln w="9859">
              <a:solidFill>
                <a:srgbClr val="6C6C6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645773" y="895900"/>
            <a:ext cx="1272540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57270" y="881109"/>
            <a:ext cx="3829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15342" y="881109"/>
            <a:ext cx="393700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41918" y="881109"/>
            <a:ext cx="44640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endParaRPr sz="1000">
              <a:latin typeface="Gill Sans"/>
              <a:cs typeface="Gill San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8373" y="1569534"/>
            <a:ext cx="3061166" cy="86766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26157" y="891516"/>
            <a:ext cx="90868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36586" y="911784"/>
            <a:ext cx="534035" cy="183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000" b="1" i="1" spc="-10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endParaRPr sz="10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789709"/>
            <a:ext cx="9563792" cy="39901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400313" y="2077434"/>
            <a:ext cx="3528060" cy="38379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i="1" dirty="0">
                <a:solidFill>
                  <a:srgbClr val="404040"/>
                </a:solidFill>
                <a:latin typeface="Gill Sans"/>
                <a:cs typeface="Gill Sans"/>
              </a:rPr>
              <a:t>Empfohlene</a:t>
            </a:r>
            <a:r>
              <a:rPr sz="1000" b="1" i="1" spc="1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i="1" spc="-10" dirty="0">
                <a:solidFill>
                  <a:srgbClr val="404040"/>
                </a:solidFill>
                <a:latin typeface="Gill Sans"/>
                <a:cs typeface="Gill Sans"/>
              </a:rPr>
              <a:t>Vorgehensweise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00">
              <a:latin typeface="Gill Sans"/>
              <a:cs typeface="Gill Sans"/>
            </a:endParaRPr>
          </a:p>
          <a:p>
            <a:pPr marL="12700" marR="349885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S.C.I.L.Performance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Strategie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ist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derzeit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einzige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Diagnostik,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</a:t>
            </a:r>
            <a:r>
              <a:rPr sz="1000" spc="-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Außenwirkung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Menschen</a:t>
            </a:r>
            <a:r>
              <a:rPr sz="1000" spc="9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vollständig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transparent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macht.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Gill Sans"/>
              <a:cs typeface="Gill Sans"/>
            </a:endParaRPr>
          </a:p>
          <a:p>
            <a:pPr marL="12700" marR="508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Für</a:t>
            </a:r>
            <a:r>
              <a:rPr sz="1000" spc="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schnellen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nachhaltigen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Erfolg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im</a:t>
            </a:r>
            <a:r>
              <a:rPr sz="1000" spc="-1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Vertrieb,</a:t>
            </a:r>
            <a:r>
              <a:rPr sz="1000" spc="-5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erfolgreiche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Kommunikation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von</a:t>
            </a:r>
            <a:r>
              <a:rPr sz="1000" spc="11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Führungskräften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11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charismatische</a:t>
            </a:r>
            <a:r>
              <a:rPr sz="1000" spc="-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Auftritte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vor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großen</a:t>
            </a:r>
            <a:r>
              <a:rPr sz="1000" spc="-7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Auditorien.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Gill Sans"/>
              <a:cs typeface="Gill Sans"/>
            </a:endParaRPr>
          </a:p>
          <a:p>
            <a:pPr marL="12700" marR="320675">
              <a:lnSpc>
                <a:spcPct val="103499"/>
              </a:lnSpc>
              <a:spcBef>
                <a:spcPts val="5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Autorisierte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S.C.I.L.Master</a:t>
            </a:r>
            <a:r>
              <a:rPr sz="1000" spc="12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erweitern</a:t>
            </a:r>
            <a:r>
              <a:rPr sz="1000" spc="11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10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verbessern</a:t>
            </a:r>
            <a:r>
              <a:rPr sz="1000" spc="11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das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individuelle</a:t>
            </a:r>
            <a:r>
              <a:rPr sz="1000" spc="-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Wahrnehmungs-</a:t>
            </a:r>
            <a:r>
              <a:rPr sz="1000" spc="1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-3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Wirkungs-Repertoire</a:t>
            </a:r>
            <a:r>
              <a:rPr sz="1000" spc="1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0" dirty="0">
                <a:solidFill>
                  <a:srgbClr val="404040"/>
                </a:solidFill>
                <a:latin typeface="Gill Sans"/>
                <a:cs typeface="Gill Sans"/>
              </a:rPr>
              <a:t>ihrer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Mandanten.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000">
              <a:latin typeface="Gill Sans"/>
              <a:cs typeface="Gill Sans"/>
            </a:endParaRPr>
          </a:p>
          <a:p>
            <a:pPr marL="12700" marR="26670">
              <a:lnSpc>
                <a:spcPct val="103499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Auf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Basis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S.C.I.L.</a:t>
            </a:r>
            <a:r>
              <a:rPr sz="1000" spc="-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Diagnostik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erfolgt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ein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hocheffizientes</a:t>
            </a:r>
            <a:r>
              <a:rPr sz="1000" spc="50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Training,</a:t>
            </a:r>
            <a:r>
              <a:rPr sz="1000" spc="-4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das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Menschen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befähigt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das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gesamte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Spektrum</a:t>
            </a:r>
            <a:r>
              <a:rPr sz="1000" spc="8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25" dirty="0">
                <a:solidFill>
                  <a:srgbClr val="404040"/>
                </a:solidFill>
                <a:latin typeface="Gill Sans"/>
                <a:cs typeface="Gill Sans"/>
              </a:rPr>
              <a:t>der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Kommunikationsbedürfnisse</a:t>
            </a:r>
            <a:r>
              <a:rPr sz="1000" spc="12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ihrer</a:t>
            </a:r>
            <a:r>
              <a:rPr sz="1000" spc="1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Gesprächspartner</a:t>
            </a:r>
            <a:r>
              <a:rPr sz="1000" spc="1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</a:t>
            </a:r>
            <a:r>
              <a:rPr sz="1000" spc="13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erkennen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zielsicher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bedienen.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solidFill>
                  <a:srgbClr val="404040"/>
                </a:solidFill>
                <a:latin typeface="Gill Sans"/>
                <a:cs typeface="Gill Sans"/>
              </a:rPr>
              <a:t>Nachvollziehbar.</a:t>
            </a:r>
            <a:r>
              <a:rPr sz="1000" b="1" spc="15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dirty="0">
                <a:solidFill>
                  <a:srgbClr val="404040"/>
                </a:solidFill>
                <a:latin typeface="Gill Sans"/>
                <a:cs typeface="Gill Sans"/>
              </a:rPr>
              <a:t>Anwendbar.</a:t>
            </a:r>
            <a:r>
              <a:rPr sz="1000" b="1" spc="1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b="1" spc="-10" dirty="0">
                <a:solidFill>
                  <a:srgbClr val="404040"/>
                </a:solidFill>
                <a:latin typeface="Gill Sans"/>
                <a:cs typeface="Gill Sans"/>
              </a:rPr>
              <a:t>Messbar.</a:t>
            </a:r>
            <a:endParaRPr sz="1000">
              <a:latin typeface="Gill Sans"/>
              <a:cs typeface="Gill Sans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Zur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Reflektion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der</a:t>
            </a:r>
            <a:r>
              <a:rPr sz="1000" spc="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für</a:t>
            </a:r>
            <a:r>
              <a:rPr sz="1000" spc="-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Wahrnehmung</a:t>
            </a:r>
            <a:r>
              <a:rPr sz="1000" spc="7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und</a:t>
            </a:r>
            <a:r>
              <a:rPr sz="1000" spc="-8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Wirkung</a:t>
            </a: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relevanten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Faktoren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nehmen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Sie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bitte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Seite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11</a:t>
            </a:r>
            <a:r>
              <a:rPr sz="1000" spc="6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dieser</a:t>
            </a:r>
            <a:r>
              <a:rPr sz="1000" spc="65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Konzeption</a:t>
            </a:r>
            <a:endParaRPr sz="1000">
              <a:latin typeface="Gill Sans"/>
              <a:cs typeface="Gill Sans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000" dirty="0">
                <a:solidFill>
                  <a:srgbClr val="404040"/>
                </a:solidFill>
                <a:latin typeface="Gill Sans"/>
                <a:cs typeface="Gill Sans"/>
              </a:rPr>
              <a:t>zur</a:t>
            </a:r>
            <a:r>
              <a:rPr sz="1000" spc="40" dirty="0">
                <a:solidFill>
                  <a:srgbClr val="404040"/>
                </a:solidFill>
                <a:latin typeface="Gill Sans"/>
                <a:cs typeface="Gill Sans"/>
              </a:rPr>
              <a:t> </a:t>
            </a:r>
            <a:r>
              <a:rPr sz="1000" spc="-10" dirty="0">
                <a:solidFill>
                  <a:srgbClr val="404040"/>
                </a:solidFill>
                <a:latin typeface="Gill Sans"/>
                <a:cs typeface="Gill Sans"/>
              </a:rPr>
              <a:t>Kenntnis.</a:t>
            </a:r>
            <a:endParaRPr sz="1000">
              <a:latin typeface="Gill Sans"/>
              <a:cs typeface="Gill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5141" y="818546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81280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640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b="1" i="1" spc="-15" baseline="2777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r>
              <a:rPr sz="1500" b="1" i="1" baseline="2777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88464" y="2058589"/>
            <a:ext cx="3802045" cy="374046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9" name="object 9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65" y="789709"/>
            <a:ext cx="9563792" cy="39901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7097" y="1434783"/>
            <a:ext cx="8266247" cy="480737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5141" y="818546"/>
            <a:ext cx="9464040" cy="295910"/>
          </a:xfrm>
          <a:prstGeom prst="rect">
            <a:avLst/>
          </a:prstGeom>
          <a:solidFill>
            <a:srgbClr val="FFFFFF"/>
          </a:solidFill>
          <a:ln w="9859">
            <a:solidFill>
              <a:srgbClr val="6C6C6C"/>
            </a:solidFill>
          </a:ln>
        </p:spPr>
        <p:txBody>
          <a:bodyPr vert="horz" wrap="square" lIns="0" tIns="81280" rIns="0" bIns="0" rtlCol="0">
            <a:spAutoFit/>
          </a:bodyPr>
          <a:lstStyle/>
          <a:p>
            <a:pPr marL="810895">
              <a:lnSpc>
                <a:spcPct val="100000"/>
              </a:lnSpc>
              <a:spcBef>
                <a:spcPts val="640"/>
              </a:spcBef>
              <a:tabLst>
                <a:tab pos="2520950" algn="l"/>
                <a:tab pos="3999865" algn="l"/>
                <a:tab pos="5141595" algn="l"/>
                <a:tab pos="6326505" algn="l"/>
                <a:tab pos="8030209" algn="l"/>
              </a:tabLst>
            </a:pP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Aufgabenstellung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500" b="1" i="1" spc="-15" baseline="2777" dirty="0">
                <a:solidFill>
                  <a:srgbClr val="FFA200"/>
                </a:solidFill>
                <a:latin typeface="Gill Sans"/>
                <a:cs typeface="Gill Sans"/>
              </a:rPr>
              <a:t>Angebot</a:t>
            </a:r>
            <a:r>
              <a:rPr sz="1500" b="1" i="1" baseline="2777" dirty="0">
                <a:solidFill>
                  <a:srgbClr val="FFA200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Trainer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Budget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1000" spc="-10" dirty="0">
                <a:solidFill>
                  <a:srgbClr val="7F7F7F"/>
                </a:solidFill>
                <a:latin typeface="Gill Sans"/>
                <a:cs typeface="Gill Sans"/>
              </a:rPr>
              <a:t>Termine</a:t>
            </a:r>
            <a:r>
              <a:rPr sz="1000" dirty="0">
                <a:solidFill>
                  <a:srgbClr val="7F7F7F"/>
                </a:solidFill>
                <a:latin typeface="Gill Sans"/>
                <a:cs typeface="Gill Sans"/>
              </a:rPr>
              <a:t>	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Garantiert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dirty="0">
                <a:solidFill>
                  <a:srgbClr val="7F7F7F"/>
                </a:solidFill>
                <a:latin typeface="Gill Sans"/>
                <a:cs typeface="Gill Sans"/>
              </a:rPr>
              <a:t>gute</a:t>
            </a:r>
            <a:r>
              <a:rPr sz="900" spc="9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spc="-10" dirty="0">
                <a:solidFill>
                  <a:srgbClr val="7F7F7F"/>
                </a:solidFill>
                <a:latin typeface="Gill Sans"/>
                <a:cs typeface="Gill Sans"/>
              </a:rPr>
              <a:t>Resonanz.</a:t>
            </a:r>
            <a:endParaRPr sz="900">
              <a:latin typeface="Gill Sans"/>
              <a:cs typeface="Gill Sans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25861" y="361708"/>
            <a:ext cx="1256152" cy="35495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00313" y="562307"/>
            <a:ext cx="211137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Strategie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Performance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–</a:t>
            </a:r>
            <a:r>
              <a:rPr sz="900" i="1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Beratung</a:t>
            </a:r>
            <a:r>
              <a:rPr sz="900" i="1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dirty="0">
                <a:solidFill>
                  <a:srgbClr val="7F7F7F"/>
                </a:solidFill>
                <a:latin typeface="Gill Sans"/>
                <a:cs typeface="Gill Sans"/>
              </a:rPr>
              <a:t>&amp;</a:t>
            </a:r>
            <a:r>
              <a:rPr sz="900" i="1" spc="-12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900" i="1" spc="-10" dirty="0">
                <a:solidFill>
                  <a:srgbClr val="7F7F7F"/>
                </a:solidFill>
                <a:latin typeface="Gill Sans"/>
                <a:cs typeface="Gill Sans"/>
              </a:rPr>
              <a:t>Training</a:t>
            </a:r>
            <a:endParaRPr sz="900">
              <a:latin typeface="Gill Sans"/>
              <a:cs typeface="Gill San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/>
              <a:t>Seite</a:t>
            </a:r>
            <a:r>
              <a:rPr spc="50" dirty="0"/>
              <a:t> </a:t>
            </a: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1447962" y="7049401"/>
            <a:ext cx="6249670" cy="13144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©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Präsentainment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Group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GmbH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12165</a:t>
            </a:r>
            <a:r>
              <a:rPr sz="700" spc="27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Berlin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Schloßstraße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68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-6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20" dirty="0">
                <a:solidFill>
                  <a:srgbClr val="7F7F7F"/>
                </a:solidFill>
                <a:latin typeface="Gill Sans"/>
                <a:cs typeface="Gill Sans"/>
              </a:rPr>
              <a:t>Tel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17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377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Fax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030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-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844</a:t>
            </a:r>
            <a:r>
              <a:rPr sz="700" spc="40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14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703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  <a:hlinkClick r:id="rId5"/>
              </a:rPr>
              <a:t>info@praesentainment.de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dirty="0">
                <a:solidFill>
                  <a:srgbClr val="7F7F7F"/>
                </a:solidFill>
                <a:latin typeface="Gill Sans"/>
                <a:cs typeface="Gill Sans"/>
              </a:rPr>
              <a:t>•</a:t>
            </a:r>
            <a:r>
              <a:rPr sz="700" spc="35" dirty="0">
                <a:solidFill>
                  <a:srgbClr val="7F7F7F"/>
                </a:solidFill>
                <a:latin typeface="Gill Sans"/>
                <a:cs typeface="Gill Sans"/>
              </a:rPr>
              <a:t> </a:t>
            </a:r>
            <a:r>
              <a:rPr sz="700" spc="-10" dirty="0">
                <a:solidFill>
                  <a:srgbClr val="7F7F7F"/>
                </a:solidFill>
                <a:latin typeface="Gill Sans"/>
                <a:cs typeface="Gill Sans"/>
                <a:hlinkClick r:id="rId6"/>
              </a:rPr>
              <a:t>www.praesentainment.de</a:t>
            </a:r>
            <a:endParaRPr sz="700">
              <a:latin typeface="Gill Sans"/>
              <a:cs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F7F7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2112</Words>
  <Application>Microsoft Macintosh PowerPoint</Application>
  <PresentationFormat>Benutzerdefiniert</PresentationFormat>
  <Paragraphs>235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Geneva</vt:lpstr>
      <vt:lpstr>Gill Sans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Microsoft Office User</cp:lastModifiedBy>
  <cp:revision>1</cp:revision>
  <dcterms:created xsi:type="dcterms:W3CDTF">2025-09-18T09:19:27Z</dcterms:created>
  <dcterms:modified xsi:type="dcterms:W3CDTF">2025-09-18T09:19:34Z</dcterms:modified>
</cp:coreProperties>
</file>